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6" r:id="rId2"/>
    <p:sldId id="298" r:id="rId3"/>
    <p:sldId id="295" r:id="rId4"/>
    <p:sldId id="293" r:id="rId5"/>
    <p:sldId id="256" r:id="rId6"/>
    <p:sldId id="274" r:id="rId7"/>
    <p:sldId id="282" r:id="rId8"/>
    <p:sldId id="281" r:id="rId9"/>
    <p:sldId id="284" r:id="rId10"/>
    <p:sldId id="287" r:id="rId11"/>
    <p:sldId id="275" r:id="rId12"/>
    <p:sldId id="285" r:id="rId13"/>
    <p:sldId id="286" r:id="rId14"/>
    <p:sldId id="276" r:id="rId15"/>
    <p:sldId id="277" r:id="rId16"/>
    <p:sldId id="288" r:id="rId17"/>
    <p:sldId id="278" r:id="rId18"/>
    <p:sldId id="280" r:id="rId19"/>
    <p:sldId id="290" r:id="rId20"/>
    <p:sldId id="283" r:id="rId21"/>
    <p:sldId id="289" r:id="rId22"/>
    <p:sldId id="279" r:id="rId23"/>
    <p:sldId id="259" r:id="rId24"/>
    <p:sldId id="272" r:id="rId25"/>
    <p:sldId id="292" r:id="rId26"/>
    <p:sldId id="297" r:id="rId27"/>
    <p:sldId id="257" r:id="rId28"/>
    <p:sldId id="258" r:id="rId29"/>
    <p:sldId id="291"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99" r:id="rId43"/>
    <p:sldId id="300"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4660"/>
  </p:normalViewPr>
  <p:slideViewPr>
    <p:cSldViewPr snapToGrid="0">
      <p:cViewPr varScale="1">
        <p:scale>
          <a:sx n="81" d="100"/>
          <a:sy n="81" d="100"/>
        </p:scale>
        <p:origin x="706" y="48"/>
      </p:cViewPr>
      <p:guideLst/>
    </p:cSldViewPr>
  </p:slideViewPr>
  <p:notesTextViewPr>
    <p:cViewPr>
      <p:scale>
        <a:sx n="1" d="1"/>
        <a:sy n="1" d="1"/>
      </p:scale>
      <p:origin x="0" y="0"/>
    </p:cViewPr>
  </p:notesTextViewPr>
  <p:sorterViewPr>
    <p:cViewPr>
      <p:scale>
        <a:sx n="100" d="100"/>
        <a:sy n="100" d="100"/>
      </p:scale>
      <p:origin x="0" y="-207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SUS\Documents\ED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ASUS\Documents\EDA.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ASUS\Documents\EDA.xlsx"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SUS\Documents\ED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SUS\Documents\ED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SUS\Documents\ED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SUS\Documents\ED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SUS\Documents\EDA.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SUS\Documents\EDA.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SUS\Documents\EDA.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Total Revenue and Total Rentals per Film Category</a:t>
            </a:r>
          </a:p>
        </c:rich>
      </c:tx>
      <c:layout>
        <c:manualLayout>
          <c:xMode val="edge"/>
          <c:yMode val="edge"/>
          <c:x val="0.17084011373578303"/>
          <c:y val="0"/>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'Question 2'!$B$4</c:f>
              <c:strCache>
                <c:ptCount val="1"/>
                <c:pt idx="0">
                  <c:v>Total_Revenue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invertIfNegative val="0"/>
          <c:cat>
            <c:strRef>
              <c:f>'Question 2'!$A$5:$A$20</c:f>
              <c:strCache>
                <c:ptCount val="16"/>
                <c:pt idx="0">
                  <c:v>Sports</c:v>
                </c:pt>
                <c:pt idx="1">
                  <c:v>Sci-Fi</c:v>
                </c:pt>
                <c:pt idx="2">
                  <c:v>Animation</c:v>
                </c:pt>
                <c:pt idx="3">
                  <c:v>Drama</c:v>
                </c:pt>
                <c:pt idx="4">
                  <c:v>Action</c:v>
                </c:pt>
                <c:pt idx="5">
                  <c:v>Comedy</c:v>
                </c:pt>
                <c:pt idx="6">
                  <c:v>Games</c:v>
                </c:pt>
                <c:pt idx="7">
                  <c:v>New</c:v>
                </c:pt>
                <c:pt idx="8">
                  <c:v>Documentary</c:v>
                </c:pt>
                <c:pt idx="9">
                  <c:v>Family</c:v>
                </c:pt>
                <c:pt idx="10">
                  <c:v>Foreign</c:v>
                </c:pt>
                <c:pt idx="11">
                  <c:v>Horror</c:v>
                </c:pt>
                <c:pt idx="12">
                  <c:v>Classics</c:v>
                </c:pt>
                <c:pt idx="13">
                  <c:v>Children</c:v>
                </c:pt>
                <c:pt idx="14">
                  <c:v>Travel</c:v>
                </c:pt>
                <c:pt idx="15">
                  <c:v>Music</c:v>
                </c:pt>
              </c:strCache>
            </c:strRef>
          </c:cat>
          <c:val>
            <c:numRef>
              <c:f>'Question 2'!$B$5:$B$20</c:f>
              <c:numCache>
                <c:formatCode>General</c:formatCode>
                <c:ptCount val="16"/>
                <c:pt idx="0">
                  <c:v>3783</c:v>
                </c:pt>
                <c:pt idx="1">
                  <c:v>3419</c:v>
                </c:pt>
                <c:pt idx="2">
                  <c:v>3351</c:v>
                </c:pt>
                <c:pt idx="3">
                  <c:v>3313</c:v>
                </c:pt>
                <c:pt idx="4">
                  <c:v>3212</c:v>
                </c:pt>
                <c:pt idx="5">
                  <c:v>3139</c:v>
                </c:pt>
                <c:pt idx="6">
                  <c:v>3087</c:v>
                </c:pt>
                <c:pt idx="7">
                  <c:v>3086</c:v>
                </c:pt>
                <c:pt idx="8">
                  <c:v>3058</c:v>
                </c:pt>
                <c:pt idx="9">
                  <c:v>3058</c:v>
                </c:pt>
                <c:pt idx="10">
                  <c:v>3000</c:v>
                </c:pt>
                <c:pt idx="11">
                  <c:v>2634</c:v>
                </c:pt>
                <c:pt idx="12">
                  <c:v>2602</c:v>
                </c:pt>
                <c:pt idx="13">
                  <c:v>2587</c:v>
                </c:pt>
                <c:pt idx="14">
                  <c:v>2551</c:v>
                </c:pt>
                <c:pt idx="15">
                  <c:v>2486</c:v>
                </c:pt>
              </c:numCache>
            </c:numRef>
          </c:val>
          <c:extLst>
            <c:ext xmlns:c16="http://schemas.microsoft.com/office/drawing/2014/chart" uri="{C3380CC4-5D6E-409C-BE32-E72D297353CC}">
              <c16:uniqueId val="{00000000-99B3-42BB-9335-D8B0BA5B5A6D}"/>
            </c:ext>
          </c:extLst>
        </c:ser>
        <c:dLbls>
          <c:showLegendKey val="0"/>
          <c:showVal val="0"/>
          <c:showCatName val="0"/>
          <c:showSerName val="0"/>
          <c:showPercent val="0"/>
          <c:showBubbleSize val="0"/>
        </c:dLbls>
        <c:gapWidth val="219"/>
        <c:overlap val="-27"/>
        <c:axId val="774403816"/>
        <c:axId val="774403456"/>
      </c:barChart>
      <c:lineChart>
        <c:grouping val="standard"/>
        <c:varyColors val="0"/>
        <c:ser>
          <c:idx val="1"/>
          <c:order val="1"/>
          <c:tx>
            <c:strRef>
              <c:f>'Question 2'!$C$4</c:f>
              <c:strCache>
                <c:ptCount val="1"/>
                <c:pt idx="0">
                  <c:v>Number_Of_Rentals</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strRef>
              <c:f>'Question 2'!$A$5:$A$20</c:f>
              <c:strCache>
                <c:ptCount val="16"/>
                <c:pt idx="0">
                  <c:v>Sports</c:v>
                </c:pt>
                <c:pt idx="1">
                  <c:v>Sci-Fi</c:v>
                </c:pt>
                <c:pt idx="2">
                  <c:v>Animation</c:v>
                </c:pt>
                <c:pt idx="3">
                  <c:v>Drama</c:v>
                </c:pt>
                <c:pt idx="4">
                  <c:v>Action</c:v>
                </c:pt>
                <c:pt idx="5">
                  <c:v>Comedy</c:v>
                </c:pt>
                <c:pt idx="6">
                  <c:v>Games</c:v>
                </c:pt>
                <c:pt idx="7">
                  <c:v>New</c:v>
                </c:pt>
                <c:pt idx="8">
                  <c:v>Documentary</c:v>
                </c:pt>
                <c:pt idx="9">
                  <c:v>Family</c:v>
                </c:pt>
                <c:pt idx="10">
                  <c:v>Foreign</c:v>
                </c:pt>
                <c:pt idx="11">
                  <c:v>Horror</c:v>
                </c:pt>
                <c:pt idx="12">
                  <c:v>Classics</c:v>
                </c:pt>
                <c:pt idx="13">
                  <c:v>Children</c:v>
                </c:pt>
                <c:pt idx="14">
                  <c:v>Travel</c:v>
                </c:pt>
                <c:pt idx="15">
                  <c:v>Music</c:v>
                </c:pt>
              </c:strCache>
            </c:strRef>
          </c:cat>
          <c:val>
            <c:numRef>
              <c:f>'Question 2'!$C$5:$C$20</c:f>
              <c:numCache>
                <c:formatCode>General</c:formatCode>
                <c:ptCount val="16"/>
                <c:pt idx="0">
                  <c:v>836</c:v>
                </c:pt>
                <c:pt idx="1">
                  <c:v>792</c:v>
                </c:pt>
                <c:pt idx="2">
                  <c:v>835</c:v>
                </c:pt>
                <c:pt idx="3">
                  <c:v>763</c:v>
                </c:pt>
                <c:pt idx="4">
                  <c:v>803</c:v>
                </c:pt>
                <c:pt idx="5">
                  <c:v>672</c:v>
                </c:pt>
                <c:pt idx="6">
                  <c:v>693</c:v>
                </c:pt>
                <c:pt idx="7">
                  <c:v>666</c:v>
                </c:pt>
                <c:pt idx="8">
                  <c:v>758</c:v>
                </c:pt>
                <c:pt idx="9">
                  <c:v>786</c:v>
                </c:pt>
                <c:pt idx="10">
                  <c:v>735</c:v>
                </c:pt>
                <c:pt idx="11">
                  <c:v>600</c:v>
                </c:pt>
                <c:pt idx="12">
                  <c:v>673</c:v>
                </c:pt>
                <c:pt idx="13">
                  <c:v>677</c:v>
                </c:pt>
                <c:pt idx="14">
                  <c:v>602</c:v>
                </c:pt>
                <c:pt idx="15">
                  <c:v>600</c:v>
                </c:pt>
              </c:numCache>
            </c:numRef>
          </c:val>
          <c:smooth val="0"/>
          <c:extLst>
            <c:ext xmlns:c16="http://schemas.microsoft.com/office/drawing/2014/chart" uri="{C3380CC4-5D6E-409C-BE32-E72D297353CC}">
              <c16:uniqueId val="{00000001-99B3-42BB-9335-D8B0BA5B5A6D}"/>
            </c:ext>
          </c:extLst>
        </c:ser>
        <c:dLbls>
          <c:showLegendKey val="0"/>
          <c:showVal val="0"/>
          <c:showCatName val="0"/>
          <c:showSerName val="0"/>
          <c:showPercent val="0"/>
          <c:showBubbleSize val="0"/>
        </c:dLbls>
        <c:marker val="1"/>
        <c:smooth val="0"/>
        <c:axId val="741868608"/>
        <c:axId val="741865728"/>
      </c:lineChart>
      <c:catAx>
        <c:axId val="77440381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74403456"/>
        <c:crosses val="autoZero"/>
        <c:auto val="1"/>
        <c:lblAlgn val="ctr"/>
        <c:lblOffset val="100"/>
        <c:noMultiLvlLbl val="0"/>
      </c:catAx>
      <c:valAx>
        <c:axId val="77440345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74403816"/>
        <c:crosses val="autoZero"/>
        <c:crossBetween val="between"/>
      </c:valAx>
      <c:valAx>
        <c:axId val="741865728"/>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41868608"/>
        <c:crosses val="max"/>
        <c:crossBetween val="between"/>
      </c:valAx>
      <c:catAx>
        <c:axId val="741868608"/>
        <c:scaling>
          <c:orientation val="minMax"/>
        </c:scaling>
        <c:delete val="1"/>
        <c:axPos val="b"/>
        <c:numFmt formatCode="General" sourceLinked="1"/>
        <c:majorTickMark val="none"/>
        <c:minorTickMark val="none"/>
        <c:tickLblPos val="nextTo"/>
        <c:crossAx val="74186572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[EDA.xlsx]Rough-Analysis!PivotTable13</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'Rough-Analysis'!$B$3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'Rough-Analysis'!$A$4:$A$19</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'Rough-Analysis'!$B$4:$B$19</c:f>
              <c:numCache>
                <c:formatCode>General</c:formatCode>
                <c:ptCount val="16"/>
                <c:pt idx="0">
                  <c:v>39</c:v>
                </c:pt>
                <c:pt idx="1">
                  <c:v>33</c:v>
                </c:pt>
                <c:pt idx="2">
                  <c:v>14</c:v>
                </c:pt>
                <c:pt idx="3">
                  <c:v>19</c:v>
                </c:pt>
                <c:pt idx="4">
                  <c:v>21</c:v>
                </c:pt>
                <c:pt idx="5">
                  <c:v>23</c:v>
                </c:pt>
                <c:pt idx="6">
                  <c:v>18</c:v>
                </c:pt>
                <c:pt idx="7">
                  <c:v>16</c:v>
                </c:pt>
                <c:pt idx="8">
                  <c:v>18</c:v>
                </c:pt>
                <c:pt idx="9">
                  <c:v>24</c:v>
                </c:pt>
                <c:pt idx="10">
                  <c:v>9</c:v>
                </c:pt>
                <c:pt idx="11">
                  <c:v>29</c:v>
                </c:pt>
                <c:pt idx="12">
                  <c:v>15</c:v>
                </c:pt>
                <c:pt idx="13">
                  <c:v>20</c:v>
                </c:pt>
                <c:pt idx="14">
                  <c:v>20</c:v>
                </c:pt>
                <c:pt idx="15">
                  <c:v>6</c:v>
                </c:pt>
              </c:numCache>
            </c:numRef>
          </c:val>
          <c:extLst>
            <c:ext xmlns:c16="http://schemas.microsoft.com/office/drawing/2014/chart" uri="{C3380CC4-5D6E-409C-BE32-E72D297353CC}">
              <c16:uniqueId val="{00000000-DFAC-4938-8602-B5581ACCFDAD}"/>
            </c:ext>
          </c:extLst>
        </c:ser>
        <c:dLbls>
          <c:dLblPos val="outEnd"/>
          <c:showLegendKey val="0"/>
          <c:showVal val="1"/>
          <c:showCatName val="0"/>
          <c:showSerName val="0"/>
          <c:showPercent val="0"/>
          <c:showBubbleSize val="0"/>
        </c:dLbls>
        <c:gapWidth val="219"/>
        <c:overlap val="-27"/>
        <c:axId val="768596768"/>
        <c:axId val="768593168"/>
      </c:barChart>
      <c:catAx>
        <c:axId val="768596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8593168"/>
        <c:crosses val="autoZero"/>
        <c:auto val="1"/>
        <c:lblAlgn val="ctr"/>
        <c:lblOffset val="100"/>
        <c:noMultiLvlLbl val="0"/>
      </c:catAx>
      <c:valAx>
        <c:axId val="768593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85967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'Question-15'!$C$3</c:f>
              <c:strCache>
                <c:ptCount val="1"/>
                <c:pt idx="0">
                  <c:v> total_spending</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'Question-15'!$A$4:$A$13</c:f>
              <c:strCache>
                <c:ptCount val="10"/>
                <c:pt idx="0">
                  <c:v>KARL SEAL</c:v>
                </c:pt>
                <c:pt idx="1">
                  <c:v>ELEANOR HUNT</c:v>
                </c:pt>
                <c:pt idx="2">
                  <c:v>CLARA SHAW</c:v>
                </c:pt>
                <c:pt idx="3">
                  <c:v>RHONDA KENNEDY</c:v>
                </c:pt>
                <c:pt idx="4">
                  <c:v>MARION SNYDER</c:v>
                </c:pt>
                <c:pt idx="5">
                  <c:v>TOMMY COLLAZO</c:v>
                </c:pt>
                <c:pt idx="6">
                  <c:v>WESLEY BULL</c:v>
                </c:pt>
                <c:pt idx="7">
                  <c:v>TIM CARY</c:v>
                </c:pt>
                <c:pt idx="8">
                  <c:v>MARCIA DEAN</c:v>
                </c:pt>
                <c:pt idx="9">
                  <c:v>ANA BRADLEY</c:v>
                </c:pt>
              </c:strCache>
            </c:strRef>
          </c:cat>
          <c:val>
            <c:numRef>
              <c:f>'Question-15'!$C$4:$C$13</c:f>
              <c:numCache>
                <c:formatCode>General</c:formatCode>
                <c:ptCount val="10"/>
                <c:pt idx="0">
                  <c:v>222</c:v>
                </c:pt>
                <c:pt idx="1">
                  <c:v>217</c:v>
                </c:pt>
                <c:pt idx="2">
                  <c:v>196</c:v>
                </c:pt>
                <c:pt idx="3">
                  <c:v>195</c:v>
                </c:pt>
                <c:pt idx="4">
                  <c:v>195</c:v>
                </c:pt>
                <c:pt idx="5">
                  <c:v>187</c:v>
                </c:pt>
                <c:pt idx="6">
                  <c:v>178</c:v>
                </c:pt>
                <c:pt idx="7">
                  <c:v>176</c:v>
                </c:pt>
                <c:pt idx="8">
                  <c:v>176</c:v>
                </c:pt>
                <c:pt idx="9">
                  <c:v>175</c:v>
                </c:pt>
              </c:numCache>
            </c:numRef>
          </c:val>
          <c:extLst>
            <c:ext xmlns:c16="http://schemas.microsoft.com/office/drawing/2014/chart" uri="{C3380CC4-5D6E-409C-BE32-E72D297353CC}">
              <c16:uniqueId val="{00000000-CD7A-4A29-B8A9-7537EDF84D3F}"/>
            </c:ext>
          </c:extLst>
        </c:ser>
        <c:ser>
          <c:idx val="1"/>
          <c:order val="1"/>
          <c:tx>
            <c:strRef>
              <c:f>'Question-15'!$D$3</c:f>
              <c:strCache>
                <c:ptCount val="1"/>
                <c:pt idx="0">
                  <c:v> Frequency_of_rentals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'Question-15'!$A$4:$A$13</c:f>
              <c:strCache>
                <c:ptCount val="10"/>
                <c:pt idx="0">
                  <c:v>KARL SEAL</c:v>
                </c:pt>
                <c:pt idx="1">
                  <c:v>ELEANOR HUNT</c:v>
                </c:pt>
                <c:pt idx="2">
                  <c:v>CLARA SHAW</c:v>
                </c:pt>
                <c:pt idx="3">
                  <c:v>RHONDA KENNEDY</c:v>
                </c:pt>
                <c:pt idx="4">
                  <c:v>MARION SNYDER</c:v>
                </c:pt>
                <c:pt idx="5">
                  <c:v>TOMMY COLLAZO</c:v>
                </c:pt>
                <c:pt idx="6">
                  <c:v>WESLEY BULL</c:v>
                </c:pt>
                <c:pt idx="7">
                  <c:v>TIM CARY</c:v>
                </c:pt>
                <c:pt idx="8">
                  <c:v>MARCIA DEAN</c:v>
                </c:pt>
                <c:pt idx="9">
                  <c:v>ANA BRADLEY</c:v>
                </c:pt>
              </c:strCache>
            </c:strRef>
          </c:cat>
          <c:val>
            <c:numRef>
              <c:f>'Question-15'!$D$4:$D$13</c:f>
              <c:numCache>
                <c:formatCode>General</c:formatCode>
                <c:ptCount val="10"/>
                <c:pt idx="0">
                  <c:v>45</c:v>
                </c:pt>
                <c:pt idx="1">
                  <c:v>46</c:v>
                </c:pt>
                <c:pt idx="2">
                  <c:v>42</c:v>
                </c:pt>
                <c:pt idx="3">
                  <c:v>39</c:v>
                </c:pt>
                <c:pt idx="4">
                  <c:v>39</c:v>
                </c:pt>
                <c:pt idx="5">
                  <c:v>38</c:v>
                </c:pt>
                <c:pt idx="6">
                  <c:v>40</c:v>
                </c:pt>
                <c:pt idx="7">
                  <c:v>39</c:v>
                </c:pt>
                <c:pt idx="8">
                  <c:v>42</c:v>
                </c:pt>
                <c:pt idx="9">
                  <c:v>34</c:v>
                </c:pt>
              </c:numCache>
            </c:numRef>
          </c:val>
          <c:extLst>
            <c:ext xmlns:c16="http://schemas.microsoft.com/office/drawing/2014/chart" uri="{C3380CC4-5D6E-409C-BE32-E72D297353CC}">
              <c16:uniqueId val="{00000001-CD7A-4A29-B8A9-7537EDF84D3F}"/>
            </c:ext>
          </c:extLst>
        </c:ser>
        <c:dLbls>
          <c:dLblPos val="outEnd"/>
          <c:showLegendKey val="0"/>
          <c:showVal val="1"/>
          <c:showCatName val="0"/>
          <c:showSerName val="0"/>
          <c:showPercent val="0"/>
          <c:showBubbleSize val="0"/>
        </c:dLbls>
        <c:gapWidth val="219"/>
        <c:overlap val="-27"/>
        <c:axId val="557924904"/>
        <c:axId val="557920944"/>
      </c:barChart>
      <c:catAx>
        <c:axId val="557924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7920944"/>
        <c:crosses val="autoZero"/>
        <c:auto val="1"/>
        <c:lblAlgn val="ctr"/>
        <c:lblOffset val="100"/>
        <c:noMultiLvlLbl val="0"/>
      </c:catAx>
      <c:valAx>
        <c:axId val="5579209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79249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 Number</a:t>
            </a:r>
            <a:r>
              <a:rPr lang="en-US" baseline="0"/>
              <a:t> of rentals by status of return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2835331858027545E-2"/>
          <c:y val="0.20184563758389265"/>
          <c:w val="0.87993155267356282"/>
          <c:h val="0.6628172946502493"/>
        </c:manualLayout>
      </c:layout>
      <c:barChart>
        <c:barDir val="col"/>
        <c:grouping val="clustered"/>
        <c:varyColors val="0"/>
        <c:ser>
          <c:idx val="0"/>
          <c:order val="0"/>
          <c:tx>
            <c:strRef>
              <c:f>'Question 3'!$F$6</c:f>
              <c:strCache>
                <c:ptCount val="1"/>
                <c:pt idx="0">
                  <c:v> total_no_of_films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'Question 3'!$E$7:$E$9</c:f>
              <c:strCache>
                <c:ptCount val="3"/>
                <c:pt idx="0">
                  <c:v>returned_late</c:v>
                </c:pt>
                <c:pt idx="1">
                  <c:v>returned early</c:v>
                </c:pt>
                <c:pt idx="2">
                  <c:v>returned on time</c:v>
                </c:pt>
              </c:strCache>
            </c:strRef>
          </c:cat>
          <c:val>
            <c:numRef>
              <c:f>'Question 3'!$F$7:$F$9</c:f>
              <c:numCache>
                <c:formatCode>General</c:formatCode>
                <c:ptCount val="3"/>
                <c:pt idx="0">
                  <c:v>5260</c:v>
                </c:pt>
                <c:pt idx="1">
                  <c:v>4990</c:v>
                </c:pt>
                <c:pt idx="2">
                  <c:v>1241</c:v>
                </c:pt>
              </c:numCache>
            </c:numRef>
          </c:val>
          <c:extLst>
            <c:ext xmlns:c16="http://schemas.microsoft.com/office/drawing/2014/chart" uri="{C3380CC4-5D6E-409C-BE32-E72D297353CC}">
              <c16:uniqueId val="{00000000-CED8-4901-86DD-4FCD0052D8CB}"/>
            </c:ext>
          </c:extLst>
        </c:ser>
        <c:dLbls>
          <c:dLblPos val="outEnd"/>
          <c:showLegendKey val="0"/>
          <c:showVal val="1"/>
          <c:showCatName val="0"/>
          <c:showSerName val="0"/>
          <c:showPercent val="0"/>
          <c:showBubbleSize val="0"/>
        </c:dLbls>
        <c:gapWidth val="219"/>
        <c:overlap val="-27"/>
        <c:axId val="555092856"/>
        <c:axId val="555091416"/>
      </c:barChart>
      <c:catAx>
        <c:axId val="555092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5091416"/>
        <c:crosses val="autoZero"/>
        <c:auto val="1"/>
        <c:lblAlgn val="ctr"/>
        <c:lblOffset val="100"/>
        <c:noMultiLvlLbl val="0"/>
      </c:catAx>
      <c:valAx>
        <c:axId val="555091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50928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[EDA.xlsx]Question 4!PivotTable33</c:name>
    <c:fmtId val="-1"/>
  </c:pivotSource>
  <c:chart>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'Question 4'!$F$13:$F$14</c:f>
              <c:strCache>
                <c:ptCount val="1"/>
                <c:pt idx="0">
                  <c:v>Autumn</c:v>
                </c:pt>
              </c:strCache>
            </c:strRef>
          </c:tx>
          <c:spPr>
            <a:gradFill>
              <a:gsLst>
                <a:gs pos="100000">
                  <a:schemeClr val="accent1">
                    <a:alpha val="0"/>
                  </a:schemeClr>
                </a:gs>
                <a:gs pos="50000">
                  <a:schemeClr val="accent1"/>
                </a:gs>
              </a:gsLst>
              <a:lin ang="5400000" scaled="0"/>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'Question 4'!$E$15:$E$19</c:f>
              <c:strCache>
                <c:ptCount val="5"/>
                <c:pt idx="0">
                  <c:v>India</c:v>
                </c:pt>
                <c:pt idx="1">
                  <c:v>China</c:v>
                </c:pt>
                <c:pt idx="2">
                  <c:v>United States</c:v>
                </c:pt>
                <c:pt idx="3">
                  <c:v>Japan</c:v>
                </c:pt>
                <c:pt idx="4">
                  <c:v>Mexico</c:v>
                </c:pt>
              </c:strCache>
            </c:strRef>
          </c:cat>
          <c:val>
            <c:numRef>
              <c:f>'Question 4'!$F$15:$F$19</c:f>
              <c:numCache>
                <c:formatCode>0.00%</c:formatCode>
                <c:ptCount val="5"/>
                <c:pt idx="0">
                  <c:v>0.70894160583941601</c:v>
                </c:pt>
                <c:pt idx="1">
                  <c:v>0.6975369458128079</c:v>
                </c:pt>
                <c:pt idx="2">
                  <c:v>0.678726483357453</c:v>
                </c:pt>
                <c:pt idx="3">
                  <c:v>0.6872852233676976</c:v>
                </c:pt>
                <c:pt idx="4">
                  <c:v>0.68365553602811946</c:v>
                </c:pt>
              </c:numCache>
            </c:numRef>
          </c:val>
          <c:extLst>
            <c:ext xmlns:c16="http://schemas.microsoft.com/office/drawing/2014/chart" uri="{C3380CC4-5D6E-409C-BE32-E72D297353CC}">
              <c16:uniqueId val="{00000000-5157-4E40-ADDE-7DCAEAD9BF14}"/>
            </c:ext>
          </c:extLst>
        </c:ser>
        <c:ser>
          <c:idx val="1"/>
          <c:order val="1"/>
          <c:tx>
            <c:strRef>
              <c:f>'Question 4'!$G$13:$G$14</c:f>
              <c:strCache>
                <c:ptCount val="1"/>
                <c:pt idx="0">
                  <c:v>Summers</c:v>
                </c:pt>
              </c:strCache>
            </c:strRef>
          </c:tx>
          <c:spPr>
            <a:gradFill>
              <a:gsLst>
                <a:gs pos="100000">
                  <a:schemeClr val="accent2">
                    <a:alpha val="0"/>
                  </a:schemeClr>
                </a:gs>
                <a:gs pos="50000">
                  <a:schemeClr val="accent2"/>
                </a:gs>
              </a:gsLst>
              <a:lin ang="5400000" scaled="0"/>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'Question 4'!$E$15:$E$19</c:f>
              <c:strCache>
                <c:ptCount val="5"/>
                <c:pt idx="0">
                  <c:v>India</c:v>
                </c:pt>
                <c:pt idx="1">
                  <c:v>China</c:v>
                </c:pt>
                <c:pt idx="2">
                  <c:v>United States</c:v>
                </c:pt>
                <c:pt idx="3">
                  <c:v>Japan</c:v>
                </c:pt>
                <c:pt idx="4">
                  <c:v>Mexico</c:v>
                </c:pt>
              </c:strCache>
            </c:strRef>
          </c:cat>
          <c:val>
            <c:numRef>
              <c:f>'Question 4'!$G$15:$G$19</c:f>
              <c:numCache>
                <c:formatCode>0.00%</c:formatCode>
                <c:ptCount val="5"/>
                <c:pt idx="0">
                  <c:v>0.29105839416058393</c:v>
                </c:pt>
                <c:pt idx="1">
                  <c:v>0.3024630541871921</c:v>
                </c:pt>
                <c:pt idx="2">
                  <c:v>0.32127351664254705</c:v>
                </c:pt>
                <c:pt idx="3">
                  <c:v>0.3127147766323024</c:v>
                </c:pt>
                <c:pt idx="4">
                  <c:v>0.31634446397188049</c:v>
                </c:pt>
              </c:numCache>
            </c:numRef>
          </c:val>
          <c:extLst>
            <c:ext xmlns:c16="http://schemas.microsoft.com/office/drawing/2014/chart" uri="{C3380CC4-5D6E-409C-BE32-E72D297353CC}">
              <c16:uniqueId val="{00000001-5157-4E40-ADDE-7DCAEAD9BF14}"/>
            </c:ext>
          </c:extLst>
        </c:ser>
        <c:dLbls>
          <c:showLegendKey val="0"/>
          <c:showVal val="1"/>
          <c:showCatName val="0"/>
          <c:showSerName val="0"/>
          <c:showPercent val="0"/>
          <c:showBubbleSize val="0"/>
        </c:dLbls>
        <c:gapWidth val="150"/>
        <c:gapDepth val="0"/>
        <c:shape val="box"/>
        <c:axId val="125277840"/>
        <c:axId val="125284680"/>
        <c:axId val="0"/>
      </c:bar3DChart>
      <c:catAx>
        <c:axId val="12527784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284680"/>
        <c:crosses val="autoZero"/>
        <c:auto val="1"/>
        <c:lblAlgn val="ctr"/>
        <c:lblOffset val="100"/>
        <c:noMultiLvlLbl val="0"/>
      </c:catAx>
      <c:valAx>
        <c:axId val="125284680"/>
        <c:scaling>
          <c:orientation val="minMax"/>
        </c:scaling>
        <c:delete val="0"/>
        <c:axPos val="l"/>
        <c:majorGridlines>
          <c:spPr>
            <a:ln w="9525" cap="flat" cmpd="sng" algn="ctr">
              <a:solidFill>
                <a:schemeClr val="tx1">
                  <a:lumMod val="5000"/>
                  <a:lumOff val="9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27784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 Rentals</a:t>
            </a:r>
          </a:p>
        </c:rich>
      </c:tx>
      <c:layout>
        <c:manualLayout>
          <c:xMode val="edge"/>
          <c:yMode val="edge"/>
          <c:x val="0.65836103820355774"/>
          <c:y val="7.1743929359823405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'Question 5'!$C$5</c:f>
              <c:strCache>
                <c:ptCount val="1"/>
                <c:pt idx="0">
                  <c:v> rentals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1-E9B8-4904-A432-485E77CD2555}"/>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3-E9B8-4904-A432-485E77CD2555}"/>
              </c:ext>
            </c:extLst>
          </c:dPt>
          <c:dLbls>
            <c:dLbl>
              <c:idx val="0"/>
              <c:layout>
                <c:manualLayout>
                  <c:x val="0.15555555555555556"/>
                  <c:y val="-8.830022075055198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9B8-4904-A432-485E77CD2555}"/>
                </c:ext>
              </c:extLst>
            </c:dLbl>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multiLvlStrRef>
              <c:f>'Question 5'!$A$6:$B$7</c:f>
              <c:multiLvlStrCache>
                <c:ptCount val="2"/>
                <c:lvl>
                  <c:pt idx="0">
                    <c:v>Active</c:v>
                  </c:pt>
                  <c:pt idx="1">
                    <c:v>Inactive</c:v>
                  </c:pt>
                </c:lvl>
                <c:lvl>
                  <c:pt idx="0">
                    <c:v>English</c:v>
                  </c:pt>
                  <c:pt idx="1">
                    <c:v>English</c:v>
                  </c:pt>
                </c:lvl>
              </c:multiLvlStrCache>
            </c:multiLvlStrRef>
          </c:cat>
          <c:val>
            <c:numRef>
              <c:f>'Question 5'!$C$6:$C$7</c:f>
              <c:numCache>
                <c:formatCode>General</c:formatCode>
                <c:ptCount val="2"/>
                <c:pt idx="0">
                  <c:v>11182</c:v>
                </c:pt>
                <c:pt idx="1">
                  <c:v>309</c:v>
                </c:pt>
              </c:numCache>
            </c:numRef>
          </c:val>
          <c:extLst>
            <c:ext xmlns:c16="http://schemas.microsoft.com/office/drawing/2014/chart" uri="{C3380CC4-5D6E-409C-BE32-E72D297353CC}">
              <c16:uniqueId val="{00000004-E9B8-4904-A432-485E77CD2555}"/>
            </c:ext>
          </c:extLst>
        </c:ser>
        <c:dLbls>
          <c:dLblPos val="bestFit"/>
          <c:showLegendKey val="0"/>
          <c:showVal val="1"/>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0692038495188101E-2"/>
          <c:y val="5.5555555555555552E-2"/>
          <c:w val="0.86486351706036746"/>
          <c:h val="0.73577136191309422"/>
        </c:manualLayout>
      </c:layout>
      <c:barChart>
        <c:barDir val="col"/>
        <c:grouping val="clustered"/>
        <c:varyColors val="0"/>
        <c:ser>
          <c:idx val="0"/>
          <c:order val="0"/>
          <c:tx>
            <c:strRef>
              <c:f>'Question 6'!$B$3</c:f>
              <c:strCache>
                <c:ptCount val="1"/>
                <c:pt idx="0">
                  <c:v>Total_Revenue</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'Question 6'!$A$4:$A$8</c:f>
              <c:strCache>
                <c:ptCount val="5"/>
                <c:pt idx="0">
                  <c:v>February</c:v>
                </c:pt>
                <c:pt idx="1">
                  <c:v>May</c:v>
                </c:pt>
                <c:pt idx="2">
                  <c:v>June</c:v>
                </c:pt>
                <c:pt idx="3">
                  <c:v>July</c:v>
                </c:pt>
                <c:pt idx="4">
                  <c:v>August</c:v>
                </c:pt>
              </c:strCache>
            </c:strRef>
          </c:cat>
          <c:val>
            <c:numRef>
              <c:f>'Question 6'!$B$4:$B$8</c:f>
              <c:numCache>
                <c:formatCode>General</c:formatCode>
                <c:ptCount val="5"/>
                <c:pt idx="0">
                  <c:v>514</c:v>
                </c:pt>
                <c:pt idx="1">
                  <c:v>4823</c:v>
                </c:pt>
                <c:pt idx="2">
                  <c:v>9630</c:v>
                </c:pt>
                <c:pt idx="3">
                  <c:v>28369</c:v>
                </c:pt>
                <c:pt idx="4">
                  <c:v>24070</c:v>
                </c:pt>
              </c:numCache>
            </c:numRef>
          </c:val>
          <c:extLst>
            <c:ext xmlns:c16="http://schemas.microsoft.com/office/drawing/2014/chart" uri="{C3380CC4-5D6E-409C-BE32-E72D297353CC}">
              <c16:uniqueId val="{00000000-4FD8-49B9-BA13-A7373F5A08A9}"/>
            </c:ext>
          </c:extLst>
        </c:ser>
        <c:dLbls>
          <c:showLegendKey val="0"/>
          <c:showVal val="1"/>
          <c:showCatName val="0"/>
          <c:showSerName val="0"/>
          <c:showPercent val="0"/>
          <c:showBubbleSize val="0"/>
        </c:dLbls>
        <c:gapWidth val="150"/>
        <c:axId val="521235192"/>
        <c:axId val="521233392"/>
      </c:barChart>
      <c:lineChart>
        <c:grouping val="standard"/>
        <c:varyColors val="0"/>
        <c:ser>
          <c:idx val="1"/>
          <c:order val="1"/>
          <c:tx>
            <c:strRef>
              <c:f>'Question 6'!$C$3</c:f>
              <c:strCache>
                <c:ptCount val="1"/>
                <c:pt idx="0">
                  <c:v>Rental count</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'Question 6'!$A$4:$A$8</c:f>
              <c:strCache>
                <c:ptCount val="5"/>
                <c:pt idx="0">
                  <c:v>February</c:v>
                </c:pt>
                <c:pt idx="1">
                  <c:v>May</c:v>
                </c:pt>
                <c:pt idx="2">
                  <c:v>June</c:v>
                </c:pt>
                <c:pt idx="3">
                  <c:v>July</c:v>
                </c:pt>
                <c:pt idx="4">
                  <c:v>August</c:v>
                </c:pt>
              </c:strCache>
            </c:strRef>
          </c:cat>
          <c:val>
            <c:numRef>
              <c:f>'Question 6'!$C$4:$C$8</c:f>
              <c:numCache>
                <c:formatCode>General</c:formatCode>
                <c:ptCount val="5"/>
                <c:pt idx="0">
                  <c:v>182</c:v>
                </c:pt>
                <c:pt idx="1">
                  <c:v>1156</c:v>
                </c:pt>
                <c:pt idx="2">
                  <c:v>2311</c:v>
                </c:pt>
                <c:pt idx="3">
                  <c:v>6709</c:v>
                </c:pt>
                <c:pt idx="4">
                  <c:v>5686</c:v>
                </c:pt>
              </c:numCache>
            </c:numRef>
          </c:val>
          <c:smooth val="0"/>
          <c:extLst>
            <c:ext xmlns:c16="http://schemas.microsoft.com/office/drawing/2014/chart" uri="{C3380CC4-5D6E-409C-BE32-E72D297353CC}">
              <c16:uniqueId val="{00000001-4FD8-49B9-BA13-A7373F5A08A9}"/>
            </c:ext>
          </c:extLst>
        </c:ser>
        <c:dLbls>
          <c:showLegendKey val="0"/>
          <c:showVal val="1"/>
          <c:showCatName val="0"/>
          <c:showSerName val="0"/>
          <c:showPercent val="0"/>
          <c:showBubbleSize val="0"/>
        </c:dLbls>
        <c:marker val="1"/>
        <c:smooth val="0"/>
        <c:axId val="521235192"/>
        <c:axId val="521233392"/>
      </c:lineChart>
      <c:catAx>
        <c:axId val="521235192"/>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233392"/>
        <c:crosses val="autoZero"/>
        <c:auto val="1"/>
        <c:lblAlgn val="ctr"/>
        <c:lblOffset val="100"/>
        <c:noMultiLvlLbl val="0"/>
      </c:catAx>
      <c:valAx>
        <c:axId val="521233392"/>
        <c:scaling>
          <c:orientation val="minMax"/>
        </c:scaling>
        <c:delete val="0"/>
        <c:axPos val="l"/>
        <c:majorGridlines>
          <c:spPr>
            <a:ln>
              <a:solidFill>
                <a:schemeClr val="tx1">
                  <a:lumMod val="15000"/>
                  <a:lumOff val="85000"/>
                </a:schemeClr>
              </a:solidFill>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235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Revenue</a:t>
            </a:r>
            <a:r>
              <a:rPr lang="en-US" baseline="0"/>
              <a:t> </a:t>
            </a:r>
            <a:r>
              <a:rPr lang="en-US"/>
              <a:t>Per</a:t>
            </a:r>
            <a:r>
              <a:rPr lang="en-US" baseline="0"/>
              <a:t> </a:t>
            </a:r>
            <a:r>
              <a:rPr lang="en-US"/>
              <a:t>Store</a:t>
            </a:r>
            <a:r>
              <a:rPr lang="en-US" baseline="0"/>
              <a:t> </a:t>
            </a:r>
            <a:r>
              <a:rPr lang="en-US"/>
              <a:t>Monthly</a:t>
            </a:r>
            <a:r>
              <a:rPr lang="en-US" baseline="0"/>
              <a:t> </a:t>
            </a:r>
            <a:r>
              <a:rPr lang="en-US"/>
              <a:t>Percent</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'Question 8'!$E$9</c:f>
              <c:strCache>
                <c:ptCount val="1"/>
                <c:pt idx="0">
                  <c:v> Sales_Per_Store_Monthly_Percent</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'Question 8'!$A$10:$A$19</c:f>
              <c:strCache>
                <c:ptCount val="10"/>
                <c:pt idx="0">
                  <c:v>store id 1</c:v>
                </c:pt>
                <c:pt idx="1">
                  <c:v>store id 1</c:v>
                </c:pt>
                <c:pt idx="2">
                  <c:v>store id 1</c:v>
                </c:pt>
                <c:pt idx="3">
                  <c:v>store id 1</c:v>
                </c:pt>
                <c:pt idx="4">
                  <c:v>store id 1</c:v>
                </c:pt>
                <c:pt idx="5">
                  <c:v>store id 2</c:v>
                </c:pt>
                <c:pt idx="6">
                  <c:v>store id 2</c:v>
                </c:pt>
                <c:pt idx="7">
                  <c:v>store id 2</c:v>
                </c:pt>
                <c:pt idx="8">
                  <c:v>store id 2</c:v>
                </c:pt>
                <c:pt idx="9">
                  <c:v>store id 2</c:v>
                </c:pt>
              </c:strCache>
            </c:strRef>
          </c:cat>
          <c:val>
            <c:numRef>
              <c:f>'Question 8'!$E$10:$E$19</c:f>
              <c:numCache>
                <c:formatCode>General</c:formatCode>
                <c:ptCount val="10"/>
                <c:pt idx="0">
                  <c:v>8</c:v>
                </c:pt>
                <c:pt idx="1">
                  <c:v>14</c:v>
                </c:pt>
                <c:pt idx="2">
                  <c:v>42</c:v>
                </c:pt>
                <c:pt idx="3">
                  <c:v>35</c:v>
                </c:pt>
                <c:pt idx="4">
                  <c:v>1</c:v>
                </c:pt>
                <c:pt idx="5">
                  <c:v>6</c:v>
                </c:pt>
                <c:pt idx="6">
                  <c:v>14</c:v>
                </c:pt>
                <c:pt idx="7">
                  <c:v>42</c:v>
                </c:pt>
                <c:pt idx="8">
                  <c:v>36</c:v>
                </c:pt>
                <c:pt idx="9">
                  <c:v>1</c:v>
                </c:pt>
              </c:numCache>
            </c:numRef>
          </c:val>
          <c:smooth val="0"/>
          <c:extLst>
            <c:ext xmlns:c16="http://schemas.microsoft.com/office/drawing/2014/chart" uri="{C3380CC4-5D6E-409C-BE32-E72D297353CC}">
              <c16:uniqueId val="{00000000-31AC-4A4E-8C6D-61291A51652E}"/>
            </c:ext>
          </c:extLst>
        </c:ser>
        <c:dLbls>
          <c:dLblPos val="t"/>
          <c:showLegendKey val="0"/>
          <c:showVal val="1"/>
          <c:showCatName val="0"/>
          <c:showSerName val="0"/>
          <c:showPercent val="0"/>
          <c:showBubbleSize val="0"/>
        </c:dLbls>
        <c:smooth val="0"/>
        <c:axId val="738867744"/>
        <c:axId val="738868104"/>
      </c:lineChart>
      <c:catAx>
        <c:axId val="738867744"/>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38868104"/>
        <c:crosses val="autoZero"/>
        <c:auto val="1"/>
        <c:lblAlgn val="ctr"/>
        <c:lblOffset val="100"/>
        <c:noMultiLvlLbl val="0"/>
      </c:catAx>
      <c:valAx>
        <c:axId val="73886810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38867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[EDA.xlsx]Question 10!PivotTable4</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'Question 10'!$I$1:$I$2</c:f>
              <c:strCache>
                <c:ptCount val="1"/>
                <c:pt idx="0">
                  <c:v>All-Age Group</c:v>
                </c:pt>
              </c:strCache>
            </c:strRef>
          </c:tx>
          <c:spPr>
            <a:solidFill>
              <a:schemeClr val="accent1"/>
            </a:solidFill>
            <a:ln>
              <a:noFill/>
            </a:ln>
            <a:effectLst/>
          </c:spPr>
          <c:invertIfNegative val="0"/>
          <c:cat>
            <c:strRef>
              <c:f>'Question 10'!$H$3:$H$19</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'Question 10'!$I$3:$I$19</c:f>
              <c:numCache>
                <c:formatCode>0.00%</c:formatCode>
                <c:ptCount val="16"/>
                <c:pt idx="0">
                  <c:v>0.26400996264009963</c:v>
                </c:pt>
                <c:pt idx="1">
                  <c:v>0.21437125748502994</c:v>
                </c:pt>
                <c:pt idx="2">
                  <c:v>0.18463810930576072</c:v>
                </c:pt>
                <c:pt idx="3">
                  <c:v>0.2050520059435364</c:v>
                </c:pt>
                <c:pt idx="4">
                  <c:v>0.20386904761904762</c:v>
                </c:pt>
                <c:pt idx="5">
                  <c:v>0.18205804749340371</c:v>
                </c:pt>
                <c:pt idx="6">
                  <c:v>0.1834862385321101</c:v>
                </c:pt>
                <c:pt idx="7">
                  <c:v>0.13740458015267176</c:v>
                </c:pt>
                <c:pt idx="8">
                  <c:v>0.15782312925170067</c:v>
                </c:pt>
                <c:pt idx="9">
                  <c:v>0.1471861471861472</c:v>
                </c:pt>
                <c:pt idx="10">
                  <c:v>0.15</c:v>
                </c:pt>
                <c:pt idx="11">
                  <c:v>2.5000000000000001E-2</c:v>
                </c:pt>
                <c:pt idx="12">
                  <c:v>0.21321321321321321</c:v>
                </c:pt>
                <c:pt idx="13">
                  <c:v>0.16666666666666666</c:v>
                </c:pt>
                <c:pt idx="14">
                  <c:v>0.14473684210526316</c:v>
                </c:pt>
                <c:pt idx="15">
                  <c:v>0.15448504983388706</c:v>
                </c:pt>
              </c:numCache>
            </c:numRef>
          </c:val>
          <c:extLst>
            <c:ext xmlns:c16="http://schemas.microsoft.com/office/drawing/2014/chart" uri="{C3380CC4-5D6E-409C-BE32-E72D297353CC}">
              <c16:uniqueId val="{00000000-80F0-4618-90B3-F483165F88D9}"/>
            </c:ext>
          </c:extLst>
        </c:ser>
        <c:ser>
          <c:idx val="1"/>
          <c:order val="1"/>
          <c:tx>
            <c:strRef>
              <c:f>'Question 10'!$J$1:$J$2</c:f>
              <c:strCache>
                <c:ptCount val="1"/>
                <c:pt idx="0">
                  <c:v>People above 18 years</c:v>
                </c:pt>
              </c:strCache>
            </c:strRef>
          </c:tx>
          <c:spPr>
            <a:solidFill>
              <a:schemeClr val="accent2"/>
            </a:solidFill>
            <a:ln>
              <a:noFill/>
            </a:ln>
            <a:effectLst/>
          </c:spPr>
          <c:invertIfNegative val="0"/>
          <c:cat>
            <c:strRef>
              <c:f>'Question 10'!$H$3:$H$19</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'Question 10'!$J$3:$J$19</c:f>
              <c:numCache>
                <c:formatCode>0.00%</c:formatCode>
                <c:ptCount val="16"/>
                <c:pt idx="0">
                  <c:v>0.39601494396014941</c:v>
                </c:pt>
                <c:pt idx="1">
                  <c:v>0.33173652694610778</c:v>
                </c:pt>
                <c:pt idx="2">
                  <c:v>0.40177252584933532</c:v>
                </c:pt>
                <c:pt idx="3">
                  <c:v>0.39673105497771172</c:v>
                </c:pt>
                <c:pt idx="4">
                  <c:v>0.3169642857142857</c:v>
                </c:pt>
                <c:pt idx="5">
                  <c:v>0.40105540897097625</c:v>
                </c:pt>
                <c:pt idx="6">
                  <c:v>0.35255570117955437</c:v>
                </c:pt>
                <c:pt idx="7">
                  <c:v>0.40076335877862596</c:v>
                </c:pt>
                <c:pt idx="8">
                  <c:v>0.34557823129251702</c:v>
                </c:pt>
                <c:pt idx="9">
                  <c:v>0.54545454545454541</c:v>
                </c:pt>
                <c:pt idx="10">
                  <c:v>0.37333333333333335</c:v>
                </c:pt>
                <c:pt idx="11">
                  <c:v>0.66833333333333333</c:v>
                </c:pt>
                <c:pt idx="12">
                  <c:v>0.39789789789789792</c:v>
                </c:pt>
                <c:pt idx="13">
                  <c:v>0.39141414141414144</c:v>
                </c:pt>
                <c:pt idx="14">
                  <c:v>0.41148325358851673</c:v>
                </c:pt>
                <c:pt idx="15">
                  <c:v>0.37209302325581395</c:v>
                </c:pt>
              </c:numCache>
            </c:numRef>
          </c:val>
          <c:extLst>
            <c:ext xmlns:c16="http://schemas.microsoft.com/office/drawing/2014/chart" uri="{C3380CC4-5D6E-409C-BE32-E72D297353CC}">
              <c16:uniqueId val="{00000001-80F0-4618-90B3-F483165F88D9}"/>
            </c:ext>
          </c:extLst>
        </c:ser>
        <c:ser>
          <c:idx val="2"/>
          <c:order val="2"/>
          <c:tx>
            <c:strRef>
              <c:f>'Question 10'!$K$1:$K$2</c:f>
              <c:strCache>
                <c:ptCount val="1"/>
                <c:pt idx="0">
                  <c:v>People under 13 years</c:v>
                </c:pt>
              </c:strCache>
            </c:strRef>
          </c:tx>
          <c:spPr>
            <a:solidFill>
              <a:schemeClr val="accent3"/>
            </a:solidFill>
            <a:ln>
              <a:noFill/>
            </a:ln>
            <a:effectLst/>
          </c:spPr>
          <c:invertIfNegative val="0"/>
          <c:cat>
            <c:strRef>
              <c:f>'Question 10'!$H$3:$H$19</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'Question 10'!$K$3:$K$19</c:f>
              <c:numCache>
                <c:formatCode>0.00%</c:formatCode>
                <c:ptCount val="16"/>
                <c:pt idx="0">
                  <c:v>0.19427148194271482</c:v>
                </c:pt>
                <c:pt idx="1">
                  <c:v>0.28383233532934132</c:v>
                </c:pt>
                <c:pt idx="2">
                  <c:v>0.22156573116691286</c:v>
                </c:pt>
                <c:pt idx="3">
                  <c:v>0.23328380386329867</c:v>
                </c:pt>
                <c:pt idx="4">
                  <c:v>0.19196428571428573</c:v>
                </c:pt>
                <c:pt idx="5">
                  <c:v>0.13456464379947231</c:v>
                </c:pt>
                <c:pt idx="6">
                  <c:v>0.35517693315858456</c:v>
                </c:pt>
                <c:pt idx="7">
                  <c:v>0.17048346055979643</c:v>
                </c:pt>
                <c:pt idx="8">
                  <c:v>0.30340136054421768</c:v>
                </c:pt>
                <c:pt idx="9">
                  <c:v>0.21645021645021645</c:v>
                </c:pt>
                <c:pt idx="10">
                  <c:v>0.26666666666666666</c:v>
                </c:pt>
                <c:pt idx="11">
                  <c:v>0.13166666666666665</c:v>
                </c:pt>
                <c:pt idx="12">
                  <c:v>0.23573573573573572</c:v>
                </c:pt>
                <c:pt idx="13">
                  <c:v>0.21464646464646464</c:v>
                </c:pt>
                <c:pt idx="14">
                  <c:v>0.21172248803827751</c:v>
                </c:pt>
                <c:pt idx="15">
                  <c:v>0.20598006644518271</c:v>
                </c:pt>
              </c:numCache>
            </c:numRef>
          </c:val>
          <c:extLst>
            <c:ext xmlns:c16="http://schemas.microsoft.com/office/drawing/2014/chart" uri="{C3380CC4-5D6E-409C-BE32-E72D297353CC}">
              <c16:uniqueId val="{00000002-80F0-4618-90B3-F483165F88D9}"/>
            </c:ext>
          </c:extLst>
        </c:ser>
        <c:ser>
          <c:idx val="3"/>
          <c:order val="3"/>
          <c:tx>
            <c:strRef>
              <c:f>'Question 10'!$L$1:$L$2</c:f>
              <c:strCache>
                <c:ptCount val="1"/>
                <c:pt idx="0">
                  <c:v>People under 7 years</c:v>
                </c:pt>
              </c:strCache>
            </c:strRef>
          </c:tx>
          <c:spPr>
            <a:solidFill>
              <a:schemeClr val="accent4"/>
            </a:solidFill>
            <a:ln>
              <a:noFill/>
            </a:ln>
            <a:effectLst/>
          </c:spPr>
          <c:invertIfNegative val="0"/>
          <c:cat>
            <c:strRef>
              <c:f>'Question 10'!$H$3:$H$19</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'Question 10'!$L$3:$L$19</c:f>
              <c:numCache>
                <c:formatCode>0.00%</c:formatCode>
                <c:ptCount val="16"/>
                <c:pt idx="0">
                  <c:v>0.14570361145703611</c:v>
                </c:pt>
                <c:pt idx="1">
                  <c:v>0.17005988023952096</c:v>
                </c:pt>
                <c:pt idx="2">
                  <c:v>0.19202363367799113</c:v>
                </c:pt>
                <c:pt idx="3">
                  <c:v>0.16493313521545319</c:v>
                </c:pt>
                <c:pt idx="4">
                  <c:v>0.28720238095238093</c:v>
                </c:pt>
                <c:pt idx="5">
                  <c:v>0.28232189973614774</c:v>
                </c:pt>
                <c:pt idx="6">
                  <c:v>0.10878112712975098</c:v>
                </c:pt>
                <c:pt idx="7">
                  <c:v>0.29134860050890588</c:v>
                </c:pt>
                <c:pt idx="8">
                  <c:v>0.19319727891156463</c:v>
                </c:pt>
                <c:pt idx="9">
                  <c:v>9.0909090909090912E-2</c:v>
                </c:pt>
                <c:pt idx="10">
                  <c:v>0.21</c:v>
                </c:pt>
                <c:pt idx="11">
                  <c:v>0.17499999999999999</c:v>
                </c:pt>
                <c:pt idx="12">
                  <c:v>0.15315315315315314</c:v>
                </c:pt>
                <c:pt idx="13">
                  <c:v>0.22727272727272727</c:v>
                </c:pt>
                <c:pt idx="14">
                  <c:v>0.23205741626794257</c:v>
                </c:pt>
                <c:pt idx="15">
                  <c:v>0.26744186046511625</c:v>
                </c:pt>
              </c:numCache>
            </c:numRef>
          </c:val>
          <c:extLst>
            <c:ext xmlns:c16="http://schemas.microsoft.com/office/drawing/2014/chart" uri="{C3380CC4-5D6E-409C-BE32-E72D297353CC}">
              <c16:uniqueId val="{00000003-80F0-4618-90B3-F483165F88D9}"/>
            </c:ext>
          </c:extLst>
        </c:ser>
        <c:dLbls>
          <c:showLegendKey val="0"/>
          <c:showVal val="0"/>
          <c:showCatName val="0"/>
          <c:showSerName val="0"/>
          <c:showPercent val="0"/>
          <c:showBubbleSize val="0"/>
        </c:dLbls>
        <c:gapWidth val="182"/>
        <c:axId val="421052224"/>
        <c:axId val="425141624"/>
      </c:barChart>
      <c:catAx>
        <c:axId val="4210522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5141624"/>
        <c:crosses val="autoZero"/>
        <c:auto val="1"/>
        <c:lblAlgn val="ctr"/>
        <c:lblOffset val="100"/>
        <c:noMultiLvlLbl val="0"/>
      </c:catAx>
      <c:valAx>
        <c:axId val="425141624"/>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10522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[EDA.xlsx]Rough-Analysis!PivotTable1</c:name>
    <c:fmtId val="-1"/>
  </c:pivotSource>
  <c:chart>
    <c:autoTitleDeleted val="0"/>
    <c:pivotFmts>
      <c:pivotFmt>
        <c:idx val="0"/>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s>
    <c:plotArea>
      <c:layout/>
      <c:barChart>
        <c:barDir val="col"/>
        <c:grouping val="clustered"/>
        <c:varyColors val="0"/>
        <c:ser>
          <c:idx val="0"/>
          <c:order val="0"/>
          <c:tx>
            <c:strRef>
              <c:f>'Rough-Analysis'!$Q$4</c:f>
              <c:strCache>
                <c:ptCount val="1"/>
                <c:pt idx="0">
                  <c:v>Sum of  revenue</c:v>
                </c:pt>
              </c:strCache>
            </c:strRef>
          </c:tx>
          <c:spPr>
            <a:solidFill>
              <a:schemeClr val="accent1"/>
            </a:solidFill>
            <a:ln>
              <a:noFill/>
            </a:ln>
            <a:effectLst/>
          </c:spPr>
          <c:invertIfNegative val="0"/>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multiLvlStrRef>
              <c:f>'Rough-Analysis'!$P$5:$P$9</c:f>
              <c:multiLvlStrCache>
                <c:ptCount val="2"/>
                <c:lvl>
                  <c:pt idx="0">
                    <c:v>Drama</c:v>
                  </c:pt>
                  <c:pt idx="1">
                    <c:v>Sports</c:v>
                  </c:pt>
                </c:lvl>
                <c:lvl>
                  <c:pt idx="0">
                    <c:v>1</c:v>
                  </c:pt>
                  <c:pt idx="1">
                    <c:v>2</c:v>
                  </c:pt>
                </c:lvl>
              </c:multiLvlStrCache>
            </c:multiLvlStrRef>
          </c:cat>
          <c:val>
            <c:numRef>
              <c:f>'Rough-Analysis'!$Q$5:$Q$9</c:f>
              <c:numCache>
                <c:formatCode>General</c:formatCode>
                <c:ptCount val="2"/>
                <c:pt idx="0">
                  <c:v>1886</c:v>
                </c:pt>
                <c:pt idx="1">
                  <c:v>2020</c:v>
                </c:pt>
              </c:numCache>
            </c:numRef>
          </c:val>
          <c:extLst>
            <c:ext xmlns:c16="http://schemas.microsoft.com/office/drawing/2014/chart" uri="{C3380CC4-5D6E-409C-BE32-E72D297353CC}">
              <c16:uniqueId val="{00000000-EEA7-46D1-9E35-079CC4A9D8E2}"/>
            </c:ext>
          </c:extLst>
        </c:ser>
        <c:ser>
          <c:idx val="1"/>
          <c:order val="1"/>
          <c:tx>
            <c:strRef>
              <c:f>'Rough-Analysis'!$R$4</c:f>
              <c:strCache>
                <c:ptCount val="1"/>
                <c:pt idx="0">
                  <c:v>Sum of  No_Of_Rentals</c:v>
                </c:pt>
              </c:strCache>
            </c:strRef>
          </c:tx>
          <c:spPr>
            <a:solidFill>
              <a:schemeClr val="accent2"/>
            </a:solidFill>
            <a:ln>
              <a:noFill/>
            </a:ln>
            <a:effectLst/>
          </c:spPr>
          <c:invertIfNegative val="0"/>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multiLvlStrRef>
              <c:f>'Rough-Analysis'!$P$5:$P$9</c:f>
              <c:multiLvlStrCache>
                <c:ptCount val="2"/>
                <c:lvl>
                  <c:pt idx="0">
                    <c:v>Drama</c:v>
                  </c:pt>
                  <c:pt idx="1">
                    <c:v>Sports</c:v>
                  </c:pt>
                </c:lvl>
                <c:lvl>
                  <c:pt idx="0">
                    <c:v>1</c:v>
                  </c:pt>
                  <c:pt idx="1">
                    <c:v>2</c:v>
                  </c:pt>
                </c:lvl>
              </c:multiLvlStrCache>
            </c:multiLvlStrRef>
          </c:cat>
          <c:val>
            <c:numRef>
              <c:f>'Rough-Analysis'!$R$5:$R$9</c:f>
              <c:numCache>
                <c:formatCode>General</c:formatCode>
                <c:ptCount val="2"/>
                <c:pt idx="0">
                  <c:v>415</c:v>
                </c:pt>
                <c:pt idx="1">
                  <c:v>443</c:v>
                </c:pt>
              </c:numCache>
            </c:numRef>
          </c:val>
          <c:extLst>
            <c:ext xmlns:c16="http://schemas.microsoft.com/office/drawing/2014/chart" uri="{C3380CC4-5D6E-409C-BE32-E72D297353CC}">
              <c16:uniqueId val="{00000001-EEA7-46D1-9E35-079CC4A9D8E2}"/>
            </c:ext>
          </c:extLst>
        </c:ser>
        <c:dLbls>
          <c:showLegendKey val="0"/>
          <c:showVal val="0"/>
          <c:showCatName val="0"/>
          <c:showSerName val="0"/>
          <c:showPercent val="0"/>
          <c:showBubbleSize val="0"/>
        </c:dLbls>
        <c:gapWidth val="219"/>
        <c:overlap val="-27"/>
        <c:axId val="638446048"/>
        <c:axId val="638448928"/>
      </c:barChart>
      <c:catAx>
        <c:axId val="638446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8448928"/>
        <c:crosses val="autoZero"/>
        <c:auto val="1"/>
        <c:lblAlgn val="ctr"/>
        <c:lblOffset val="100"/>
        <c:noMultiLvlLbl val="0"/>
      </c:catAx>
      <c:valAx>
        <c:axId val="638448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844604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Rentals</c:v>
                </c:pt>
              </c:strCache>
            </c:strRef>
          </c:tx>
          <c:spPr>
            <a:gradFill rotWithShape="1">
              <a:gsLst>
                <a:gs pos="0">
                  <a:schemeClr val="accent1">
                    <a:tint val="98000"/>
                    <a:lumMod val="100000"/>
                  </a:schemeClr>
                </a:gs>
                <a:gs pos="100000">
                  <a:schemeClr val="accent1">
                    <a:shade val="88000"/>
                    <a:lumMod val="88000"/>
                  </a:schemeClr>
                </a:gs>
              </a:gsLst>
              <a:lin ang="5400000" scaled="1"/>
            </a:gradFill>
            <a:ln>
              <a:noFill/>
            </a:ln>
            <a:effectLst>
              <a:outerShdw blurRad="50800" dist="381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Sheet1!$A$2:$A$5</c:f>
              <c:strCache>
                <c:ptCount val="2"/>
                <c:pt idx="0">
                  <c:v>Store 1</c:v>
                </c:pt>
                <c:pt idx="1">
                  <c:v>Store 2</c:v>
                </c:pt>
              </c:strCache>
            </c:strRef>
          </c:cat>
          <c:val>
            <c:numRef>
              <c:f>Sheet1!$B$2:$B$5</c:f>
              <c:numCache>
                <c:formatCode>General</c:formatCode>
                <c:ptCount val="4"/>
                <c:pt idx="0">
                  <c:v>284</c:v>
                </c:pt>
                <c:pt idx="1">
                  <c:v>269</c:v>
                </c:pt>
              </c:numCache>
            </c:numRef>
          </c:val>
          <c:extLst>
            <c:ext xmlns:c16="http://schemas.microsoft.com/office/drawing/2014/chart" uri="{C3380CC4-5D6E-409C-BE32-E72D297353CC}">
              <c16:uniqueId val="{00000000-C64D-4D6F-9508-CA250ED79F18}"/>
            </c:ext>
          </c:extLst>
        </c:ser>
        <c:dLbls>
          <c:dLblPos val="outEnd"/>
          <c:showLegendKey val="0"/>
          <c:showVal val="1"/>
          <c:showCatName val="0"/>
          <c:showSerName val="0"/>
          <c:showPercent val="0"/>
          <c:showBubbleSize val="0"/>
        </c:dLbls>
        <c:gapWidth val="100"/>
        <c:overlap val="-24"/>
        <c:axId val="696967952"/>
        <c:axId val="696974792"/>
      </c:barChart>
      <c:catAx>
        <c:axId val="69696795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696974792"/>
        <c:crosses val="autoZero"/>
        <c:auto val="1"/>
        <c:lblAlgn val="ctr"/>
        <c:lblOffset val="100"/>
        <c:noMultiLvlLbl val="0"/>
      </c:catAx>
      <c:valAx>
        <c:axId val="696974792"/>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696967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3">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tx1"/>
    </cs:fontRef>
    <cs:spPr>
      <a:gradFill>
        <a:gsLst>
          <a:gs pos="100000">
            <a:schemeClr val="phClr">
              <a:alpha val="0"/>
            </a:schemeClr>
          </a:gs>
          <a:gs pos="50000">
            <a:schemeClr val="phClr"/>
          </a:gs>
        </a:gsLst>
        <a:lin ang="5400000" scaled="0"/>
      </a:gradFill>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tx1">
            <a:lumMod val="5000"/>
            <a:lumOff val="9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2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cap="flat" cmpd="sng" algn="ctr">
        <a:solidFill>
          <a:schemeClr val="tx1">
            <a:lumMod val="65000"/>
            <a:lumOff val="35000"/>
          </a:schemeClr>
        </a:solidFill>
        <a:round/>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15875" cap="flat" cmpd="sng" algn="ctr">
        <a:solidFill>
          <a:schemeClr val="tx1">
            <a:lumMod val="65000"/>
            <a:lumOff val="3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11/8/2023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11/8/2023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hart" Target="../charts/chart10.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41.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2FE7E9-FCA3-8259-72D7-E0EB27A16ADA}"/>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00BADE6D-EA04-4200-D3E4-079C70D2DCC6}"/>
              </a:ext>
            </a:extLst>
          </p:cNvPr>
          <p:cNvSpPr txBox="1"/>
          <p:nvPr/>
        </p:nvSpPr>
        <p:spPr>
          <a:xfrm>
            <a:off x="518475" y="2663964"/>
            <a:ext cx="6523348" cy="1938992"/>
          </a:xfrm>
          <a:prstGeom prst="rect">
            <a:avLst/>
          </a:prstGeom>
          <a:noFill/>
        </p:spPr>
        <p:txBody>
          <a:bodyPr wrap="square" rtlCol="0">
            <a:spAutoFit/>
          </a:bodyPr>
          <a:lstStyle/>
          <a:p>
            <a:r>
              <a:rPr lang="en-US" sz="6000" b="1" dirty="0">
                <a:latin typeface="Arial Rounded MT Bold" panose="020F0704030504030204" pitchFamily="34" charset="0"/>
              </a:rPr>
              <a:t>CAPSTONE PROJECT</a:t>
            </a:r>
          </a:p>
        </p:txBody>
      </p:sp>
      <p:sp>
        <p:nvSpPr>
          <p:cNvPr id="6" name="TextBox 5">
            <a:extLst>
              <a:ext uri="{FF2B5EF4-FFF2-40B4-BE49-F238E27FC236}">
                <a16:creationId xmlns:a16="http://schemas.microsoft.com/office/drawing/2014/main" id="{2DC474FD-40C8-3EC1-45B4-FE6BA6D7634C}"/>
              </a:ext>
            </a:extLst>
          </p:cNvPr>
          <p:cNvSpPr txBox="1"/>
          <p:nvPr/>
        </p:nvSpPr>
        <p:spPr>
          <a:xfrm>
            <a:off x="4435312" y="4194036"/>
            <a:ext cx="5213022" cy="1938992"/>
          </a:xfrm>
          <a:prstGeom prst="rect">
            <a:avLst/>
          </a:prstGeom>
          <a:noFill/>
        </p:spPr>
        <p:txBody>
          <a:bodyPr wrap="square" rtlCol="0">
            <a:spAutoFit/>
          </a:bodyPr>
          <a:lstStyle/>
          <a:p>
            <a:r>
              <a:rPr lang="en-US" sz="6000" b="1" dirty="0">
                <a:latin typeface="Arial Rounded MT Bold" panose="020F0704030504030204" pitchFamily="34" charset="0"/>
              </a:rPr>
              <a:t>MOVIE RENTAL</a:t>
            </a:r>
          </a:p>
        </p:txBody>
      </p:sp>
      <p:sp>
        <p:nvSpPr>
          <p:cNvPr id="12" name="TextBox 11">
            <a:extLst>
              <a:ext uri="{FF2B5EF4-FFF2-40B4-BE49-F238E27FC236}">
                <a16:creationId xmlns:a16="http://schemas.microsoft.com/office/drawing/2014/main" id="{D1061DA6-E4F8-B201-0BB2-A43C6A9DACFE}"/>
              </a:ext>
            </a:extLst>
          </p:cNvPr>
          <p:cNvSpPr txBox="1"/>
          <p:nvPr/>
        </p:nvSpPr>
        <p:spPr>
          <a:xfrm>
            <a:off x="94269" y="6488668"/>
            <a:ext cx="2620651" cy="369332"/>
          </a:xfrm>
          <a:prstGeom prst="rect">
            <a:avLst/>
          </a:prstGeom>
          <a:noFill/>
        </p:spPr>
        <p:txBody>
          <a:bodyPr wrap="square" rtlCol="0">
            <a:spAutoFit/>
          </a:bodyPr>
          <a:lstStyle/>
          <a:p>
            <a:r>
              <a:rPr lang="en-US" b="1" dirty="0">
                <a:latin typeface="Arial Rounded MT Bold" panose="020F0704030504030204" pitchFamily="34" charset="0"/>
              </a:rPr>
              <a:t> By- Vishal Gautam</a:t>
            </a:r>
          </a:p>
        </p:txBody>
      </p:sp>
    </p:spTree>
    <p:extLst>
      <p:ext uri="{BB962C8B-B14F-4D97-AF65-F5344CB8AC3E}">
        <p14:creationId xmlns:p14="http://schemas.microsoft.com/office/powerpoint/2010/main" val="872275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066">
        <p159:morph option="byObject"/>
      </p:transition>
    </mc:Choice>
    <mc:Fallback xmlns="">
      <p:transition spd="slow" advTm="9066">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580AF1-A49C-9611-4711-EE7C36BF593E}"/>
              </a:ext>
            </a:extLst>
          </p:cNvPr>
          <p:cNvPicPr>
            <a:picLocks noChangeAspect="1"/>
          </p:cNvPicPr>
          <p:nvPr/>
        </p:nvPicPr>
        <p:blipFill>
          <a:blip r:embed="rId2"/>
          <a:stretch>
            <a:fillRect/>
          </a:stretch>
        </p:blipFill>
        <p:spPr>
          <a:xfrm>
            <a:off x="0" y="-11869"/>
            <a:ext cx="12192000" cy="6929968"/>
          </a:xfrm>
          <a:prstGeom prst="rect">
            <a:avLst/>
          </a:prstGeom>
        </p:spPr>
      </p:pic>
    </p:spTree>
    <p:extLst>
      <p:ext uri="{BB962C8B-B14F-4D97-AF65-F5344CB8AC3E}">
        <p14:creationId xmlns:p14="http://schemas.microsoft.com/office/powerpoint/2010/main" val="84175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C770C2-9FF4-ED71-59B0-C2856824F716}"/>
              </a:ext>
            </a:extLst>
          </p:cNvPr>
          <p:cNvSpPr txBox="1"/>
          <p:nvPr/>
        </p:nvSpPr>
        <p:spPr>
          <a:xfrm>
            <a:off x="263951" y="414779"/>
            <a:ext cx="6881567" cy="1231106"/>
          </a:xfrm>
          <a:prstGeom prst="rect">
            <a:avLst/>
          </a:prstGeom>
          <a:noFill/>
        </p:spPr>
        <p:txBody>
          <a:bodyPr wrap="square" rtlCol="0">
            <a:spAutoFit/>
          </a:bodyPr>
          <a:lstStyle/>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b="1" kern="100" dirty="0">
                <a:effectLst/>
                <a:latin typeface="Calibri" panose="020F0502020204030204" pitchFamily="34" charset="0"/>
                <a:ea typeface="Calibri" panose="020F0502020204030204" pitchFamily="34" charset="0"/>
                <a:cs typeface="Calibri" panose="020F0502020204030204" pitchFamily="34" charset="0"/>
              </a:rPr>
              <a:t>What is the distribution of films by rental duration?</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A3D1D3CF-1570-3134-EFE9-FDC095F54562}"/>
              </a:ext>
            </a:extLst>
          </p:cNvPr>
          <p:cNvSpPr txBox="1"/>
          <p:nvPr/>
        </p:nvSpPr>
        <p:spPr>
          <a:xfrm>
            <a:off x="433633" y="2978870"/>
            <a:ext cx="5580668"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T</a:t>
            </a:r>
            <a:r>
              <a:rPr lang="en-US" sz="1800" dirty="0">
                <a:effectLst/>
                <a:latin typeface="Calibri" panose="020F0502020204030204" pitchFamily="34" charset="0"/>
                <a:ea typeface="Calibri" panose="020F0502020204030204" pitchFamily="34" charset="0"/>
              </a:rPr>
              <a:t>he data indicates that the most common rental durations are 4 days and 3 days, each accounting for 20.3% of the distribution.</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6 days and 7 days rentals make up 21.2% and 19.1% of the distribution, respectively. This implies that a considerable number of customers opt for slightly longer rental periods.</a:t>
            </a:r>
            <a:endParaRPr lang="en-US" dirty="0"/>
          </a:p>
        </p:txBody>
      </p:sp>
      <p:pic>
        <p:nvPicPr>
          <p:cNvPr id="6" name="Picture 5">
            <a:extLst>
              <a:ext uri="{FF2B5EF4-FFF2-40B4-BE49-F238E27FC236}">
                <a16:creationId xmlns:a16="http://schemas.microsoft.com/office/drawing/2014/main" id="{9EC0EBEE-BE52-BF76-4B1F-938F3C7E3F41}"/>
              </a:ext>
            </a:extLst>
          </p:cNvPr>
          <p:cNvPicPr>
            <a:picLocks noChangeAspect="1"/>
          </p:cNvPicPr>
          <p:nvPr/>
        </p:nvPicPr>
        <p:blipFill>
          <a:blip r:embed="rId2"/>
          <a:stretch>
            <a:fillRect/>
          </a:stretch>
        </p:blipFill>
        <p:spPr>
          <a:xfrm>
            <a:off x="6836772" y="2328421"/>
            <a:ext cx="4569661" cy="2903455"/>
          </a:xfrm>
          <a:prstGeom prst="rect">
            <a:avLst/>
          </a:prstGeom>
        </p:spPr>
      </p:pic>
    </p:spTree>
    <p:extLst>
      <p:ext uri="{BB962C8B-B14F-4D97-AF65-F5344CB8AC3E}">
        <p14:creationId xmlns:p14="http://schemas.microsoft.com/office/powerpoint/2010/main" val="233993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FF9ADB-71A5-F60C-FEB7-9017E7BE4177}"/>
              </a:ext>
            </a:extLst>
          </p:cNvPr>
          <p:cNvSpPr txBox="1"/>
          <p:nvPr/>
        </p:nvSpPr>
        <p:spPr>
          <a:xfrm>
            <a:off x="179109" y="169682"/>
            <a:ext cx="7136091" cy="1231106"/>
          </a:xfrm>
          <a:prstGeom prst="rect">
            <a:avLst/>
          </a:prstGeom>
          <a:noFill/>
        </p:spPr>
        <p:txBody>
          <a:bodyPr wrap="square" rtlCol="0">
            <a:spAutoFit/>
          </a:bodyPr>
          <a:lstStyle/>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b="1" kern="100" dirty="0">
                <a:effectLst/>
                <a:latin typeface="Calibri" panose="020F0502020204030204" pitchFamily="34" charset="0"/>
                <a:ea typeface="Calibri" panose="020F0502020204030204" pitchFamily="34" charset="0"/>
                <a:cs typeface="Calibri" panose="020F0502020204030204" pitchFamily="34" charset="0"/>
              </a:rPr>
              <a:t>Which film categories have the highest rental rates?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8EB5CDB7-A1BB-14D9-9A2B-0B2FEDA849E0}"/>
              </a:ext>
            </a:extLst>
          </p:cNvPr>
          <p:cNvPicPr>
            <a:picLocks noChangeAspect="1"/>
          </p:cNvPicPr>
          <p:nvPr/>
        </p:nvPicPr>
        <p:blipFill>
          <a:blip r:embed="rId2"/>
          <a:stretch>
            <a:fillRect/>
          </a:stretch>
        </p:blipFill>
        <p:spPr>
          <a:xfrm>
            <a:off x="5499061" y="2601798"/>
            <a:ext cx="6599299" cy="3139126"/>
          </a:xfrm>
          <a:prstGeom prst="rect">
            <a:avLst/>
          </a:prstGeom>
        </p:spPr>
      </p:pic>
      <p:sp>
        <p:nvSpPr>
          <p:cNvPr id="5" name="TextBox 4">
            <a:extLst>
              <a:ext uri="{FF2B5EF4-FFF2-40B4-BE49-F238E27FC236}">
                <a16:creationId xmlns:a16="http://schemas.microsoft.com/office/drawing/2014/main" id="{3C39692D-BB79-50AD-D416-A8CBC9A916BD}"/>
              </a:ext>
            </a:extLst>
          </p:cNvPr>
          <p:cNvSpPr txBox="1"/>
          <p:nvPr/>
        </p:nvSpPr>
        <p:spPr>
          <a:xfrm>
            <a:off x="179109" y="2196445"/>
            <a:ext cx="4515439"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T</a:t>
            </a:r>
            <a:r>
              <a:rPr lang="en-US" sz="1800" dirty="0">
                <a:effectLst/>
                <a:latin typeface="Calibri" panose="020F0502020204030204" pitchFamily="34" charset="0"/>
                <a:ea typeface="Calibri" panose="020F0502020204030204" pitchFamily="34" charset="0"/>
              </a:rPr>
              <a:t>he Sports and Foreign Film category emerges as the highest rental rate category, indicating a strong demand for content in these genres.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Followed by Games, Sci-Fi, New and Family Category.</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M</a:t>
            </a:r>
            <a:r>
              <a:rPr lang="en-US" dirty="0">
                <a:latin typeface="Calibri" panose="020F0502020204030204" pitchFamily="34" charset="0"/>
                <a:ea typeface="Calibri" panose="020F0502020204030204" pitchFamily="34" charset="0"/>
              </a:rPr>
              <a:t>usic and Classics film category has the lowest rental rates.</a:t>
            </a:r>
            <a:endParaRPr lang="en-US" sz="1800"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835792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469A40-5406-55D5-921A-5B7BB8991485}"/>
              </a:ext>
            </a:extLst>
          </p:cNvPr>
          <p:cNvPicPr>
            <a:picLocks noChangeAspect="1"/>
          </p:cNvPicPr>
          <p:nvPr/>
        </p:nvPicPr>
        <p:blipFill>
          <a:blip r:embed="rId2"/>
          <a:stretch>
            <a:fillRect/>
          </a:stretch>
        </p:blipFill>
        <p:spPr>
          <a:xfrm>
            <a:off x="5606273" y="2403835"/>
            <a:ext cx="6585727" cy="2932915"/>
          </a:xfrm>
          <a:prstGeom prst="rect">
            <a:avLst/>
          </a:prstGeom>
        </p:spPr>
      </p:pic>
      <p:sp>
        <p:nvSpPr>
          <p:cNvPr id="5" name="TextBox 4">
            <a:extLst>
              <a:ext uri="{FF2B5EF4-FFF2-40B4-BE49-F238E27FC236}">
                <a16:creationId xmlns:a16="http://schemas.microsoft.com/office/drawing/2014/main" id="{B9359D8C-F46C-EC46-09FF-2FB553B318BB}"/>
              </a:ext>
            </a:extLst>
          </p:cNvPr>
          <p:cNvSpPr txBox="1"/>
          <p:nvPr/>
        </p:nvSpPr>
        <p:spPr>
          <a:xfrm>
            <a:off x="235670" y="292231"/>
            <a:ext cx="6585727" cy="1231106"/>
          </a:xfrm>
          <a:prstGeom prst="rect">
            <a:avLst/>
          </a:prstGeom>
          <a:noFill/>
        </p:spPr>
        <p:txBody>
          <a:bodyPr wrap="square" rtlCol="0">
            <a:spAutoFit/>
          </a:bodyPr>
          <a:lstStyle/>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b="1" kern="100" dirty="0">
                <a:effectLst/>
                <a:latin typeface="Calibri" panose="020F0502020204030204" pitchFamily="34" charset="0"/>
                <a:ea typeface="Calibri" panose="020F0502020204030204" pitchFamily="34" charset="0"/>
                <a:cs typeface="Calibri" panose="020F0502020204030204" pitchFamily="34" charset="0"/>
              </a:rPr>
              <a:t>How does the average rental duration vary by film category?</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6" name="TextBox 5">
            <a:extLst>
              <a:ext uri="{FF2B5EF4-FFF2-40B4-BE49-F238E27FC236}">
                <a16:creationId xmlns:a16="http://schemas.microsoft.com/office/drawing/2014/main" id="{144F2042-CB82-6CE6-E67E-DA9A0F2A6032}"/>
              </a:ext>
            </a:extLst>
          </p:cNvPr>
          <p:cNvSpPr txBox="1"/>
          <p:nvPr/>
        </p:nvSpPr>
        <p:spPr>
          <a:xfrm>
            <a:off x="235670" y="2771480"/>
            <a:ext cx="4072379"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Travel, Music, Family, and foreign boast the highest average rental durations.</a:t>
            </a:r>
          </a:p>
          <a:p>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Sports, New and Documentary has the lowest average rental duration as compared to other film Categories.</a:t>
            </a:r>
            <a:endParaRPr lang="en-US" dirty="0"/>
          </a:p>
        </p:txBody>
      </p:sp>
    </p:spTree>
    <p:extLst>
      <p:ext uri="{BB962C8B-B14F-4D97-AF65-F5344CB8AC3E}">
        <p14:creationId xmlns:p14="http://schemas.microsoft.com/office/powerpoint/2010/main" val="47540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0E66C4-B81D-36C7-C9F5-00B8558B43BA}"/>
              </a:ext>
            </a:extLst>
          </p:cNvPr>
          <p:cNvSpPr txBox="1"/>
          <p:nvPr/>
        </p:nvSpPr>
        <p:spPr>
          <a:xfrm>
            <a:off x="358219" y="273377"/>
            <a:ext cx="6608189" cy="1231106"/>
          </a:xfrm>
          <a:prstGeom prst="rect">
            <a:avLst/>
          </a:prstGeom>
          <a:noFill/>
        </p:spPr>
        <p:txBody>
          <a:bodyPr wrap="square" rtlCol="0">
            <a:spAutoFit/>
          </a:bodyPr>
          <a:lstStyle/>
          <a:p>
            <a:r>
              <a:rPr lang="en-US" sz="2800" b="1" kern="100" dirty="0">
                <a:effectLst/>
                <a:latin typeface="Calibri" panose="020F0502020204030204" pitchFamily="34" charset="0"/>
                <a:ea typeface="Calibri" panose="020F0502020204030204" pitchFamily="34" charset="0"/>
                <a:cs typeface="Calibri" panose="020F0502020204030204" pitchFamily="34" charset="0"/>
              </a:rPr>
              <a:t>How does the inventory vary by film rating?</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40C42FC8-4A4D-E782-6603-9AF1CF61B6C1}"/>
              </a:ext>
            </a:extLst>
          </p:cNvPr>
          <p:cNvSpPr txBox="1"/>
          <p:nvPr/>
        </p:nvSpPr>
        <p:spPr>
          <a:xfrm>
            <a:off x="358219" y="2253006"/>
            <a:ext cx="4364610" cy="1754326"/>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PG-13 has the highest number of films in inventories, with 1018, This suggests a significant prevalence of films with this rating in the inventory.</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NC-17, with 944 inventory IDs, follows closely.</a:t>
            </a:r>
            <a:endParaRPr lang="en-US" dirty="0"/>
          </a:p>
        </p:txBody>
      </p:sp>
      <p:pic>
        <p:nvPicPr>
          <p:cNvPr id="4" name="Picture 3">
            <a:extLst>
              <a:ext uri="{FF2B5EF4-FFF2-40B4-BE49-F238E27FC236}">
                <a16:creationId xmlns:a16="http://schemas.microsoft.com/office/drawing/2014/main" id="{5A626423-FE18-BADD-F1DA-FEA8393ED3A8}"/>
              </a:ext>
            </a:extLst>
          </p:cNvPr>
          <p:cNvPicPr>
            <a:picLocks noChangeAspect="1"/>
          </p:cNvPicPr>
          <p:nvPr/>
        </p:nvPicPr>
        <p:blipFill>
          <a:blip r:embed="rId2"/>
          <a:stretch>
            <a:fillRect/>
          </a:stretch>
        </p:blipFill>
        <p:spPr>
          <a:xfrm>
            <a:off x="6787299" y="1659757"/>
            <a:ext cx="5046482" cy="3091351"/>
          </a:xfrm>
          <a:prstGeom prst="rect">
            <a:avLst/>
          </a:prstGeom>
        </p:spPr>
      </p:pic>
    </p:spTree>
    <p:extLst>
      <p:ext uri="{BB962C8B-B14F-4D97-AF65-F5344CB8AC3E}">
        <p14:creationId xmlns:p14="http://schemas.microsoft.com/office/powerpoint/2010/main" val="2988107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2EE8A-CCBA-AF06-BC80-82E27DF2E70A}"/>
              </a:ext>
            </a:extLst>
          </p:cNvPr>
          <p:cNvSpPr txBox="1"/>
          <p:nvPr/>
        </p:nvSpPr>
        <p:spPr>
          <a:xfrm>
            <a:off x="405352" y="282804"/>
            <a:ext cx="6042582" cy="954107"/>
          </a:xfrm>
          <a:prstGeom prst="rect">
            <a:avLst/>
          </a:prstGeom>
          <a:noFill/>
        </p:spPr>
        <p:txBody>
          <a:bodyPr wrap="square" rtlCol="0">
            <a:spAutoFit/>
          </a:bodyPr>
          <a:lstStyle/>
          <a:p>
            <a:r>
              <a:rPr lang="en-US" sz="2800" b="1" dirty="0">
                <a:effectLst/>
                <a:latin typeface="Calibri" panose="020F0502020204030204" pitchFamily="34" charset="0"/>
                <a:ea typeface="Calibri" panose="020F0502020204030204" pitchFamily="34" charset="0"/>
              </a:rPr>
              <a:t>What is the breakdown of film categories in the inventory?</a:t>
            </a:r>
            <a:endParaRPr lang="en-US" sz="2800" dirty="0"/>
          </a:p>
        </p:txBody>
      </p:sp>
      <p:sp>
        <p:nvSpPr>
          <p:cNvPr id="3" name="TextBox 2">
            <a:extLst>
              <a:ext uri="{FF2B5EF4-FFF2-40B4-BE49-F238E27FC236}">
                <a16:creationId xmlns:a16="http://schemas.microsoft.com/office/drawing/2014/main" id="{F75959E5-0536-17B2-C2D7-1844DBE86FBB}"/>
              </a:ext>
            </a:extLst>
          </p:cNvPr>
          <p:cNvSpPr txBox="1"/>
          <p:nvPr/>
        </p:nvSpPr>
        <p:spPr>
          <a:xfrm>
            <a:off x="556181" y="2507530"/>
            <a:ext cx="4977353" cy="1754326"/>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rPr>
              <a:t>The categories "Sports," "Animation," "Drama," "Sci-Fi," "Family," "Action," and "Documentary" collectively have the highest number of films in stock. </a:t>
            </a:r>
          </a:p>
          <a:p>
            <a:r>
              <a:rPr lang="en-US" dirty="0">
                <a:latin typeface="Calibri" panose="020F0502020204030204" pitchFamily="34" charset="0"/>
                <a:ea typeface="Calibri" panose="020F0502020204030204" pitchFamily="34" charset="0"/>
              </a:rPr>
              <a:t>Music, Horror, Travel has a low number of films in the stock.</a:t>
            </a:r>
            <a:endParaRPr lang="en-US" dirty="0"/>
          </a:p>
        </p:txBody>
      </p:sp>
      <p:pic>
        <p:nvPicPr>
          <p:cNvPr id="4" name="Picture 3">
            <a:extLst>
              <a:ext uri="{FF2B5EF4-FFF2-40B4-BE49-F238E27FC236}">
                <a16:creationId xmlns:a16="http://schemas.microsoft.com/office/drawing/2014/main" id="{DB8277C0-DA7A-A819-C082-483A47B5CDE5}"/>
              </a:ext>
            </a:extLst>
          </p:cNvPr>
          <p:cNvPicPr>
            <a:picLocks noChangeAspect="1"/>
          </p:cNvPicPr>
          <p:nvPr/>
        </p:nvPicPr>
        <p:blipFill>
          <a:blip r:embed="rId2"/>
          <a:stretch>
            <a:fillRect/>
          </a:stretch>
        </p:blipFill>
        <p:spPr>
          <a:xfrm>
            <a:off x="6658468" y="2139885"/>
            <a:ext cx="5266438" cy="3223966"/>
          </a:xfrm>
          <a:prstGeom prst="rect">
            <a:avLst/>
          </a:prstGeom>
        </p:spPr>
      </p:pic>
    </p:spTree>
    <p:extLst>
      <p:ext uri="{BB962C8B-B14F-4D97-AF65-F5344CB8AC3E}">
        <p14:creationId xmlns:p14="http://schemas.microsoft.com/office/powerpoint/2010/main" val="2008006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513513-4775-82BE-E2CA-E91C92C34AC7}"/>
              </a:ext>
            </a:extLst>
          </p:cNvPr>
          <p:cNvPicPr>
            <a:picLocks noChangeAspect="1"/>
          </p:cNvPicPr>
          <p:nvPr/>
        </p:nvPicPr>
        <p:blipFill>
          <a:blip r:embed="rId2"/>
          <a:stretch>
            <a:fillRect/>
          </a:stretch>
        </p:blipFill>
        <p:spPr>
          <a:xfrm>
            <a:off x="-56578" y="0"/>
            <a:ext cx="12305156" cy="6857999"/>
          </a:xfrm>
          <a:prstGeom prst="rect">
            <a:avLst/>
          </a:prstGeom>
        </p:spPr>
      </p:pic>
    </p:spTree>
    <p:extLst>
      <p:ext uri="{BB962C8B-B14F-4D97-AF65-F5344CB8AC3E}">
        <p14:creationId xmlns:p14="http://schemas.microsoft.com/office/powerpoint/2010/main" val="100711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C651F1-EDCB-0AF1-4CFE-DF389472097C}"/>
              </a:ext>
            </a:extLst>
          </p:cNvPr>
          <p:cNvSpPr txBox="1"/>
          <p:nvPr/>
        </p:nvSpPr>
        <p:spPr>
          <a:xfrm>
            <a:off x="311084" y="245097"/>
            <a:ext cx="5571241" cy="993926"/>
          </a:xfrm>
          <a:prstGeom prst="rect">
            <a:avLst/>
          </a:prstGeom>
          <a:noFill/>
        </p:spPr>
        <p:txBody>
          <a:bodyPr wrap="square" rtlCol="0">
            <a:spAutoFit/>
          </a:bodyPr>
          <a:lstStyle/>
          <a:p>
            <a:pPr marL="0" marR="0">
              <a:lnSpc>
                <a:spcPct val="107000"/>
              </a:lnSpc>
              <a:spcBef>
                <a:spcPts val="0"/>
              </a:spcBef>
              <a:spcAft>
                <a:spcPts val="800"/>
              </a:spcAft>
            </a:pPr>
            <a:r>
              <a:rPr lang="en-US" sz="2800" b="1" kern="100" dirty="0">
                <a:effectLst/>
                <a:latin typeface="Calibri" panose="020F0502020204030204" pitchFamily="34" charset="0"/>
                <a:ea typeface="Calibri" panose="020F0502020204030204" pitchFamily="34" charset="0"/>
                <a:cs typeface="Calibri" panose="020F0502020204030204" pitchFamily="34" charset="0"/>
              </a:rPr>
              <a:t>Analysis on Revenue Generated by each employee.</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12305EA-26FF-D34B-AB83-DB107286C166}"/>
              </a:ext>
            </a:extLst>
          </p:cNvPr>
          <p:cNvPicPr>
            <a:picLocks noChangeAspect="1"/>
          </p:cNvPicPr>
          <p:nvPr/>
        </p:nvPicPr>
        <p:blipFill>
          <a:blip r:embed="rId2"/>
          <a:stretch>
            <a:fillRect/>
          </a:stretch>
        </p:blipFill>
        <p:spPr>
          <a:xfrm>
            <a:off x="6258273" y="2667787"/>
            <a:ext cx="5933728" cy="2676304"/>
          </a:xfrm>
          <a:prstGeom prst="rect">
            <a:avLst/>
          </a:prstGeom>
        </p:spPr>
      </p:pic>
      <p:sp>
        <p:nvSpPr>
          <p:cNvPr id="6" name="TextBox 5">
            <a:extLst>
              <a:ext uri="{FF2B5EF4-FFF2-40B4-BE49-F238E27FC236}">
                <a16:creationId xmlns:a16="http://schemas.microsoft.com/office/drawing/2014/main" id="{C6DEB0F3-FB20-D61F-DD24-39D7E6B73C43}"/>
              </a:ext>
            </a:extLst>
          </p:cNvPr>
          <p:cNvSpPr txBox="1"/>
          <p:nvPr/>
        </p:nvSpPr>
        <p:spPr>
          <a:xfrm>
            <a:off x="235670" y="3667027"/>
            <a:ext cx="5024487" cy="2308324"/>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The data indicates that Staff 2 generated revenue totaling 33.88K, constituting 50.27% of the total revenue.</a:t>
            </a:r>
          </a:p>
          <a:p>
            <a:pPr marL="285750" indent="-28575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Calibri" panose="020F0502020204030204" pitchFamily="34" charset="0"/>
              </a:rPr>
              <a:t>Staff 1 contributed 33.52K, accounting for 49.73% of the total revenue.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This balance indicates that both employees are instrumental in the overall financial success of the business</a:t>
            </a:r>
            <a:endParaRPr lang="en-US" dirty="0"/>
          </a:p>
        </p:txBody>
      </p:sp>
    </p:spTree>
    <p:extLst>
      <p:ext uri="{BB962C8B-B14F-4D97-AF65-F5344CB8AC3E}">
        <p14:creationId xmlns:p14="http://schemas.microsoft.com/office/powerpoint/2010/main" val="4224441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6CEA23-B587-101B-77DF-C59D3769EAF4}"/>
              </a:ext>
            </a:extLst>
          </p:cNvPr>
          <p:cNvSpPr txBox="1"/>
          <p:nvPr/>
        </p:nvSpPr>
        <p:spPr>
          <a:xfrm>
            <a:off x="273377" y="197963"/>
            <a:ext cx="6287679" cy="1231106"/>
          </a:xfrm>
          <a:prstGeom prst="rect">
            <a:avLst/>
          </a:prstGeom>
          <a:noFill/>
        </p:spPr>
        <p:txBody>
          <a:bodyPr wrap="square" rtlCol="0">
            <a:spAutoFit/>
          </a:bodyPr>
          <a:lstStyle/>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b="1" kern="100" dirty="0">
                <a:effectLst/>
                <a:latin typeface="Calibri" panose="020F0502020204030204" pitchFamily="34" charset="0"/>
                <a:ea typeface="Calibri" panose="020F0502020204030204" pitchFamily="34" charset="0"/>
                <a:cs typeface="Calibri" panose="020F0502020204030204" pitchFamily="34" charset="0"/>
              </a:rPr>
              <a:t>What is the average rental duration by staff member?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EC164529-FBAD-9B46-F525-CD4C40D4CC85}"/>
              </a:ext>
            </a:extLst>
          </p:cNvPr>
          <p:cNvSpPr txBox="1"/>
          <p:nvPr/>
        </p:nvSpPr>
        <p:spPr>
          <a:xfrm>
            <a:off x="273377" y="2413262"/>
            <a:ext cx="5822623" cy="2585323"/>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Staff 1 consistently maintains a fairly stable average rental duration from February to August, with a minor fluctuation of only 0.23 units over this period.</a:t>
            </a:r>
          </a:p>
          <a:p>
            <a:pPr marL="285750" indent="-28575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Calibri" panose="020F0502020204030204" pitchFamily="34" charset="0"/>
              </a:rPr>
              <a:t>Staff 2 exhibits a similar trend but with even smaller variations, showing remarkable consistency with only a 0.1-unit difference between February and August.</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This consistency might indicate that both staff members are handling rentals efficiently and consistently over time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E348A6DA-7142-9F58-EA06-4D8A49D73873}"/>
              </a:ext>
            </a:extLst>
          </p:cNvPr>
          <p:cNvPicPr>
            <a:picLocks noChangeAspect="1"/>
          </p:cNvPicPr>
          <p:nvPr/>
        </p:nvPicPr>
        <p:blipFill>
          <a:blip r:embed="rId2"/>
          <a:stretch>
            <a:fillRect/>
          </a:stretch>
        </p:blipFill>
        <p:spPr>
          <a:xfrm>
            <a:off x="6250732" y="2045616"/>
            <a:ext cx="5941268" cy="3006285"/>
          </a:xfrm>
          <a:prstGeom prst="rect">
            <a:avLst/>
          </a:prstGeom>
        </p:spPr>
      </p:pic>
    </p:spTree>
    <p:extLst>
      <p:ext uri="{BB962C8B-B14F-4D97-AF65-F5344CB8AC3E}">
        <p14:creationId xmlns:p14="http://schemas.microsoft.com/office/powerpoint/2010/main" val="2136393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66F0D1-0DE9-60BD-62B1-222B3D87F7CB}"/>
              </a:ext>
            </a:extLst>
          </p:cNvPr>
          <p:cNvPicPr>
            <a:picLocks noChangeAspect="1"/>
          </p:cNvPicPr>
          <p:nvPr/>
        </p:nvPicPr>
        <p:blipFill>
          <a:blip r:embed="rId2"/>
          <a:stretch>
            <a:fillRect/>
          </a:stretch>
        </p:blipFill>
        <p:spPr>
          <a:xfrm>
            <a:off x="6493692" y="1721972"/>
            <a:ext cx="5464013" cy="3414056"/>
          </a:xfrm>
          <a:prstGeom prst="rect">
            <a:avLst/>
          </a:prstGeom>
        </p:spPr>
      </p:pic>
      <p:sp>
        <p:nvSpPr>
          <p:cNvPr id="7" name="TextBox 6">
            <a:extLst>
              <a:ext uri="{FF2B5EF4-FFF2-40B4-BE49-F238E27FC236}">
                <a16:creationId xmlns:a16="http://schemas.microsoft.com/office/drawing/2014/main" id="{AC2697A0-D7B0-FACD-8C43-BE89A03D9836}"/>
              </a:ext>
            </a:extLst>
          </p:cNvPr>
          <p:cNvSpPr txBox="1"/>
          <p:nvPr/>
        </p:nvSpPr>
        <p:spPr>
          <a:xfrm>
            <a:off x="260808" y="2413337"/>
            <a:ext cx="5835192" cy="1754326"/>
          </a:xfrm>
          <a:prstGeom prst="rect">
            <a:avLst/>
          </a:prstGeom>
          <a:noFill/>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In</a:t>
            </a:r>
            <a:r>
              <a:rPr lang="en-US" sz="1800" dirty="0">
                <a:effectLst/>
                <a:latin typeface="Calibri" panose="020F0502020204030204" pitchFamily="34" charset="0"/>
                <a:ea typeface="Calibri" panose="020F0502020204030204" pitchFamily="34" charset="0"/>
              </a:rPr>
              <a:t> countries such as India and China, and rest of Asian countries Staff 1 ,Staff </a:t>
            </a:r>
            <a:r>
              <a:rPr lang="en-US" dirty="0">
                <a:latin typeface="Calibri" panose="020F0502020204030204" pitchFamily="34" charset="0"/>
                <a:ea typeface="Calibri" panose="020F0502020204030204" pitchFamily="34" charset="0"/>
              </a:rPr>
              <a:t>2 approximately  equal </a:t>
            </a:r>
            <a:r>
              <a:rPr lang="en-US" sz="1800" dirty="0">
                <a:effectLst/>
                <a:latin typeface="Calibri" panose="020F0502020204030204" pitchFamily="34" charset="0"/>
                <a:ea typeface="Calibri" panose="020F0502020204030204" pitchFamily="34" charset="0"/>
              </a:rPr>
              <a:t>in terms of revenue.</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Staff 2 has more revenue in the North America Continent.</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Staff 1 has dominant over staff 2 in the  Europe Continent.</a:t>
            </a:r>
            <a:endParaRPr lang="en-US" dirty="0"/>
          </a:p>
        </p:txBody>
      </p:sp>
      <p:sp>
        <p:nvSpPr>
          <p:cNvPr id="8" name="TextBox 7">
            <a:extLst>
              <a:ext uri="{FF2B5EF4-FFF2-40B4-BE49-F238E27FC236}">
                <a16:creationId xmlns:a16="http://schemas.microsoft.com/office/drawing/2014/main" id="{E16E294F-EBFE-A641-A953-7A3C02056B36}"/>
              </a:ext>
            </a:extLst>
          </p:cNvPr>
          <p:cNvSpPr txBox="1"/>
          <p:nvPr/>
        </p:nvSpPr>
        <p:spPr>
          <a:xfrm>
            <a:off x="556181" y="433633"/>
            <a:ext cx="4939646" cy="954107"/>
          </a:xfrm>
          <a:prstGeom prst="rect">
            <a:avLst/>
          </a:prstGeom>
          <a:noFill/>
        </p:spPr>
        <p:txBody>
          <a:bodyPr wrap="square" rtlCol="0">
            <a:spAutoFit/>
          </a:bodyPr>
          <a:lstStyle/>
          <a:p>
            <a:r>
              <a:rPr lang="en-US" sz="2800" b="1" dirty="0"/>
              <a:t>Staff Performance in Different Location</a:t>
            </a:r>
          </a:p>
        </p:txBody>
      </p:sp>
    </p:spTree>
    <p:extLst>
      <p:ext uri="{BB962C8B-B14F-4D97-AF65-F5344CB8AC3E}">
        <p14:creationId xmlns:p14="http://schemas.microsoft.com/office/powerpoint/2010/main" val="171122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28D14B-807E-55B9-4C4E-4BB0CB45764F}"/>
              </a:ext>
            </a:extLst>
          </p:cNvPr>
          <p:cNvPicPr>
            <a:picLocks noChangeAspect="1"/>
          </p:cNvPicPr>
          <p:nvPr/>
        </p:nvPicPr>
        <p:blipFill>
          <a:blip r:embed="rId2"/>
          <a:stretch>
            <a:fillRect/>
          </a:stretch>
        </p:blipFill>
        <p:spPr>
          <a:xfrm>
            <a:off x="-35202" y="0"/>
            <a:ext cx="12227201" cy="6858000"/>
          </a:xfrm>
          <a:prstGeom prst="rect">
            <a:avLst/>
          </a:prstGeom>
        </p:spPr>
      </p:pic>
    </p:spTree>
    <p:extLst>
      <p:ext uri="{BB962C8B-B14F-4D97-AF65-F5344CB8AC3E}">
        <p14:creationId xmlns:p14="http://schemas.microsoft.com/office/powerpoint/2010/main" val="2756688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9A50C7C-F976-9DA2-46E2-30820A459F85}"/>
              </a:ext>
            </a:extLst>
          </p:cNvPr>
          <p:cNvSpPr txBox="1"/>
          <p:nvPr/>
        </p:nvSpPr>
        <p:spPr>
          <a:xfrm>
            <a:off x="226243" y="160255"/>
            <a:ext cx="4845377" cy="1661993"/>
          </a:xfrm>
          <a:prstGeom prst="rect">
            <a:avLst/>
          </a:prstGeom>
          <a:noFill/>
        </p:spPr>
        <p:txBody>
          <a:bodyPr wrap="square" rtlCol="0">
            <a:spAutoFit/>
          </a:bodyPr>
          <a:lstStyle/>
          <a:p>
            <a:r>
              <a:rPr lang="en-US" sz="2800" b="1" kern="100" dirty="0">
                <a:effectLst/>
                <a:latin typeface="Calibri" panose="020F0502020204030204" pitchFamily="34" charset="0"/>
                <a:ea typeface="Calibri" panose="020F0502020204030204" pitchFamily="34" charset="0"/>
                <a:cs typeface="Calibri" panose="020F0502020204030204" pitchFamily="34" charset="0"/>
              </a:rPr>
              <a:t>Analysis on Revenue Generated by each staff member over the time</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7" name="Picture 6">
            <a:extLst>
              <a:ext uri="{FF2B5EF4-FFF2-40B4-BE49-F238E27FC236}">
                <a16:creationId xmlns:a16="http://schemas.microsoft.com/office/drawing/2014/main" id="{1D803378-8514-42D5-1353-F57914C33742}"/>
              </a:ext>
            </a:extLst>
          </p:cNvPr>
          <p:cNvPicPr>
            <a:picLocks noChangeAspect="1"/>
          </p:cNvPicPr>
          <p:nvPr/>
        </p:nvPicPr>
        <p:blipFill>
          <a:blip r:embed="rId2"/>
          <a:stretch>
            <a:fillRect/>
          </a:stretch>
        </p:blipFill>
        <p:spPr>
          <a:xfrm>
            <a:off x="6485641" y="2384981"/>
            <a:ext cx="5706359" cy="2946653"/>
          </a:xfrm>
          <a:prstGeom prst="rect">
            <a:avLst/>
          </a:prstGeom>
        </p:spPr>
      </p:pic>
      <p:sp>
        <p:nvSpPr>
          <p:cNvPr id="8" name="TextBox 7">
            <a:extLst>
              <a:ext uri="{FF2B5EF4-FFF2-40B4-BE49-F238E27FC236}">
                <a16:creationId xmlns:a16="http://schemas.microsoft.com/office/drawing/2014/main" id="{D27E2B45-1827-8258-D529-601365D55DAA}"/>
              </a:ext>
            </a:extLst>
          </p:cNvPr>
          <p:cNvSpPr txBox="1"/>
          <p:nvPr/>
        </p:nvSpPr>
        <p:spPr>
          <a:xfrm>
            <a:off x="226243" y="3525625"/>
            <a:ext cx="4920792"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For Staff 1, there is a clear upward trend in revenue from February to August.</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T</a:t>
            </a:r>
            <a:r>
              <a:rPr lang="en-US" sz="1800" dirty="0">
                <a:effectLst/>
                <a:latin typeface="Calibri" panose="020F0502020204030204" pitchFamily="34" charset="0"/>
                <a:ea typeface="Calibri" panose="020F0502020204030204" pitchFamily="34" charset="0"/>
              </a:rPr>
              <a:t>he most significant growth observed in July.</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Staff 2 exhibits a similar upward trajectory, albeit with a slightly slower rate of growth compared to Staff 1. The revenue increase from February to August</a:t>
            </a:r>
            <a:r>
              <a:rPr lang="en-US" dirty="0">
                <a:latin typeface="Calibri" panose="020F0502020204030204" pitchFamily="34" charset="0"/>
                <a:ea typeface="Calibri" panose="020F0502020204030204" pitchFamily="34" charset="0"/>
              </a:rPr>
              <a:t>.</a:t>
            </a:r>
            <a:endParaRPr lang="en-US" dirty="0"/>
          </a:p>
        </p:txBody>
      </p:sp>
    </p:spTree>
    <p:extLst>
      <p:ext uri="{BB962C8B-B14F-4D97-AF65-F5344CB8AC3E}">
        <p14:creationId xmlns:p14="http://schemas.microsoft.com/office/powerpoint/2010/main" val="1271654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300F96-8DD2-0EAD-AD98-0AB7D87A9F99}"/>
              </a:ext>
            </a:extLst>
          </p:cNvPr>
          <p:cNvPicPr>
            <a:picLocks noChangeAspect="1"/>
          </p:cNvPicPr>
          <p:nvPr/>
        </p:nvPicPr>
        <p:blipFill>
          <a:blip r:embed="rId2"/>
          <a:stretch>
            <a:fillRect/>
          </a:stretch>
        </p:blipFill>
        <p:spPr>
          <a:xfrm>
            <a:off x="1" y="1"/>
            <a:ext cx="12192000" cy="6858000"/>
          </a:xfrm>
          <a:prstGeom prst="rect">
            <a:avLst/>
          </a:prstGeom>
        </p:spPr>
      </p:pic>
    </p:spTree>
    <p:extLst>
      <p:ext uri="{BB962C8B-B14F-4D97-AF65-F5344CB8AC3E}">
        <p14:creationId xmlns:p14="http://schemas.microsoft.com/office/powerpoint/2010/main" val="3791384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0516CF-B816-5975-10D2-B538B38570E6}"/>
              </a:ext>
            </a:extLst>
          </p:cNvPr>
          <p:cNvSpPr txBox="1"/>
          <p:nvPr/>
        </p:nvSpPr>
        <p:spPr>
          <a:xfrm>
            <a:off x="207390" y="226243"/>
            <a:ext cx="5731497" cy="1231106"/>
          </a:xfrm>
          <a:prstGeom prst="rect">
            <a:avLst/>
          </a:prstGeom>
          <a:noFill/>
        </p:spPr>
        <p:txBody>
          <a:bodyPr wrap="square" rtlCol="0">
            <a:spAutoFit/>
          </a:bodyPr>
          <a:lstStyle/>
          <a:p>
            <a:r>
              <a:rPr lang="en-US" sz="2800" b="1" kern="100" dirty="0">
                <a:effectLst/>
                <a:latin typeface="Calibri" panose="020F0502020204030204" pitchFamily="34" charset="0"/>
                <a:ea typeface="Calibri" panose="020F0502020204030204" pitchFamily="34" charset="0"/>
                <a:cs typeface="Calibri" panose="020F0502020204030204" pitchFamily="34" charset="0"/>
              </a:rPr>
              <a:t>How does the store performance vary by location?</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16A6FBD0-D4F0-9C45-45D9-403C9801D944}"/>
              </a:ext>
            </a:extLst>
          </p:cNvPr>
          <p:cNvSpPr txBox="1"/>
          <p:nvPr/>
        </p:nvSpPr>
        <p:spPr>
          <a:xfrm>
            <a:off x="320512" y="2274838"/>
            <a:ext cx="5429839"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In</a:t>
            </a:r>
            <a:r>
              <a:rPr lang="en-US" sz="1800" dirty="0">
                <a:effectLst/>
                <a:latin typeface="Calibri" panose="020F0502020204030204" pitchFamily="34" charset="0"/>
                <a:ea typeface="Calibri" panose="020F0502020204030204" pitchFamily="34" charset="0"/>
              </a:rPr>
              <a:t> countries such as India and China, Store 1 consistently outperforms Store 2 in terms of revenue.</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This trend extends beyond these two countries, encompassing a broader global perspective, including Europe, America, and other regions.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Store 2 has dominant over store in the Africa and Europe Continent.</a:t>
            </a:r>
            <a:endParaRPr lang="en-US" dirty="0"/>
          </a:p>
        </p:txBody>
      </p:sp>
      <p:pic>
        <p:nvPicPr>
          <p:cNvPr id="4" name="Picture 3">
            <a:extLst>
              <a:ext uri="{FF2B5EF4-FFF2-40B4-BE49-F238E27FC236}">
                <a16:creationId xmlns:a16="http://schemas.microsoft.com/office/drawing/2014/main" id="{6822A70B-5839-77CE-EE7B-3FC008555ED6}"/>
              </a:ext>
            </a:extLst>
          </p:cNvPr>
          <p:cNvPicPr>
            <a:picLocks noChangeAspect="1"/>
          </p:cNvPicPr>
          <p:nvPr/>
        </p:nvPicPr>
        <p:blipFill>
          <a:blip r:embed="rId2"/>
          <a:stretch>
            <a:fillRect/>
          </a:stretch>
        </p:blipFill>
        <p:spPr>
          <a:xfrm>
            <a:off x="5750351" y="1677970"/>
            <a:ext cx="6033154" cy="3337089"/>
          </a:xfrm>
          <a:prstGeom prst="rect">
            <a:avLst/>
          </a:prstGeom>
        </p:spPr>
      </p:pic>
    </p:spTree>
    <p:extLst>
      <p:ext uri="{BB962C8B-B14F-4D97-AF65-F5344CB8AC3E}">
        <p14:creationId xmlns:p14="http://schemas.microsoft.com/office/powerpoint/2010/main" val="3477324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10781E-42D5-4E96-61EF-A0B8A58C9ADE}"/>
              </a:ext>
            </a:extLst>
          </p:cNvPr>
          <p:cNvSpPr txBox="1"/>
          <p:nvPr/>
        </p:nvSpPr>
        <p:spPr>
          <a:xfrm>
            <a:off x="226243" y="311085"/>
            <a:ext cx="6089716" cy="523220"/>
          </a:xfrm>
          <a:prstGeom prst="rect">
            <a:avLst/>
          </a:prstGeom>
          <a:noFill/>
        </p:spPr>
        <p:txBody>
          <a:bodyPr wrap="square" rtlCol="0">
            <a:spAutoFit/>
          </a:bodyPr>
          <a:lstStyle/>
          <a:p>
            <a:r>
              <a:rPr lang="en-US" sz="2800" b="1" dirty="0"/>
              <a:t>Analysis of Rentals by Return Status</a:t>
            </a:r>
          </a:p>
        </p:txBody>
      </p:sp>
      <p:sp>
        <p:nvSpPr>
          <p:cNvPr id="4" name="TextBox 3">
            <a:extLst>
              <a:ext uri="{FF2B5EF4-FFF2-40B4-BE49-F238E27FC236}">
                <a16:creationId xmlns:a16="http://schemas.microsoft.com/office/drawing/2014/main" id="{7E981E39-DEDD-84D0-A795-63BE0C527EBB}"/>
              </a:ext>
            </a:extLst>
          </p:cNvPr>
          <p:cNvSpPr txBox="1"/>
          <p:nvPr/>
        </p:nvSpPr>
        <p:spPr>
          <a:xfrm>
            <a:off x="650449" y="2771480"/>
            <a:ext cx="4892512" cy="369332"/>
          </a:xfrm>
          <a:prstGeom prst="rect">
            <a:avLst/>
          </a:prstGeom>
          <a:noFill/>
        </p:spPr>
        <p:txBody>
          <a:bodyPr wrap="square" rtlCol="0">
            <a:spAutoFit/>
          </a:bodyPr>
          <a:lstStyle/>
          <a:p>
            <a:r>
              <a:rPr lang="en-US" b="1" dirty="0"/>
              <a:t>Rentals by status of return</a:t>
            </a:r>
          </a:p>
        </p:txBody>
      </p:sp>
      <p:sp>
        <p:nvSpPr>
          <p:cNvPr id="6" name="TextBox 5">
            <a:extLst>
              <a:ext uri="{FF2B5EF4-FFF2-40B4-BE49-F238E27FC236}">
                <a16:creationId xmlns:a16="http://schemas.microsoft.com/office/drawing/2014/main" id="{D7FC1540-9888-279C-A26E-A61D687FD627}"/>
              </a:ext>
            </a:extLst>
          </p:cNvPr>
          <p:cNvSpPr txBox="1"/>
          <p:nvPr/>
        </p:nvSpPr>
        <p:spPr>
          <a:xfrm>
            <a:off x="292231" y="3429000"/>
            <a:ext cx="489251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Approx. 50 percent of the rentals returned the films late. </a:t>
            </a:r>
          </a:p>
          <a:p>
            <a:pPr marL="285750" indent="-285750">
              <a:buFont typeface="Arial" panose="020B0604020202020204" pitchFamily="34" charset="0"/>
              <a:buChar char="•"/>
            </a:pPr>
            <a:r>
              <a:rPr lang="en-US" dirty="0"/>
              <a:t>Moreover, There are a huge number of rentals who returned the films earlier than return date.</a:t>
            </a:r>
          </a:p>
          <a:p>
            <a:pPr marL="285750" indent="-285750">
              <a:buFont typeface="Arial" panose="020B0604020202020204" pitchFamily="34" charset="0"/>
              <a:buChar char="•"/>
            </a:pPr>
            <a:r>
              <a:rPr lang="en-US" dirty="0"/>
              <a:t>There are less number of rentals who returned the films on time</a:t>
            </a:r>
          </a:p>
        </p:txBody>
      </p:sp>
      <p:pic>
        <p:nvPicPr>
          <p:cNvPr id="8" name="Picture 7">
            <a:extLst>
              <a:ext uri="{FF2B5EF4-FFF2-40B4-BE49-F238E27FC236}">
                <a16:creationId xmlns:a16="http://schemas.microsoft.com/office/drawing/2014/main" id="{52EC33A0-D24A-1877-79AF-97F14826657E}"/>
              </a:ext>
            </a:extLst>
          </p:cNvPr>
          <p:cNvPicPr>
            <a:picLocks noChangeAspect="1"/>
          </p:cNvPicPr>
          <p:nvPr/>
        </p:nvPicPr>
        <p:blipFill>
          <a:blip r:embed="rId2"/>
          <a:stretch>
            <a:fillRect/>
          </a:stretch>
        </p:blipFill>
        <p:spPr>
          <a:xfrm>
            <a:off x="5808950" y="2292125"/>
            <a:ext cx="6150035" cy="3168200"/>
          </a:xfrm>
          <a:prstGeom prst="rect">
            <a:avLst/>
          </a:prstGeom>
        </p:spPr>
      </p:pic>
    </p:spTree>
    <p:extLst>
      <p:ext uri="{BB962C8B-B14F-4D97-AF65-F5344CB8AC3E}">
        <p14:creationId xmlns:p14="http://schemas.microsoft.com/office/powerpoint/2010/main" val="2408174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03696D-F559-B483-555F-A132522718B0}"/>
              </a:ext>
            </a:extLst>
          </p:cNvPr>
          <p:cNvSpPr txBox="1"/>
          <p:nvPr/>
        </p:nvSpPr>
        <p:spPr>
          <a:xfrm>
            <a:off x="339365" y="282804"/>
            <a:ext cx="6956981" cy="800219"/>
          </a:xfrm>
          <a:prstGeom prst="rect">
            <a:avLst/>
          </a:prstGeom>
          <a:noFill/>
        </p:spPr>
        <p:txBody>
          <a:bodyPr wrap="square" rtlCol="0">
            <a:spAutoFit/>
          </a:bodyPr>
          <a:lstStyle/>
          <a:p>
            <a:r>
              <a:rPr lang="en-US" sz="2800" b="1" kern="100" dirty="0">
                <a:effectLst/>
                <a:latin typeface="Calibri" panose="020F0502020204030204" pitchFamily="34" charset="0"/>
                <a:ea typeface="Calibri" panose="020F0502020204030204" pitchFamily="34" charset="0"/>
                <a:cs typeface="Calibri" panose="020F0502020204030204" pitchFamily="34" charset="0"/>
              </a:rPr>
              <a:t>How does the sales revenue vary by month?</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462AC803-FD0F-096A-0AEE-17A7D16D0B26}"/>
              </a:ext>
            </a:extLst>
          </p:cNvPr>
          <p:cNvSpPr txBox="1"/>
          <p:nvPr/>
        </p:nvSpPr>
        <p:spPr>
          <a:xfrm>
            <a:off x="339365" y="2516957"/>
            <a:ext cx="4119513"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The R</a:t>
            </a:r>
            <a:r>
              <a:rPr lang="en-US" sz="1800" dirty="0">
                <a:effectLst/>
                <a:latin typeface="Calibri" panose="020F0502020204030204" pitchFamily="34" charset="0"/>
                <a:ea typeface="Calibri" panose="020F0502020204030204" pitchFamily="34" charset="0"/>
              </a:rPr>
              <a:t>ental revenues inclining from February to July and then gradually declining from August onward. </a:t>
            </a: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July as the highest-earning month .</a:t>
            </a: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dirty="0"/>
              <a:t>February has the lowest revenue.</a:t>
            </a:r>
          </a:p>
        </p:txBody>
      </p:sp>
      <p:pic>
        <p:nvPicPr>
          <p:cNvPr id="8" name="Picture 7">
            <a:extLst>
              <a:ext uri="{FF2B5EF4-FFF2-40B4-BE49-F238E27FC236}">
                <a16:creationId xmlns:a16="http://schemas.microsoft.com/office/drawing/2014/main" id="{9DB5A923-8DA9-4C53-4F17-97CCE38839D1}"/>
              </a:ext>
            </a:extLst>
          </p:cNvPr>
          <p:cNvPicPr>
            <a:picLocks noChangeAspect="1"/>
          </p:cNvPicPr>
          <p:nvPr/>
        </p:nvPicPr>
        <p:blipFill>
          <a:blip r:embed="rId2"/>
          <a:stretch>
            <a:fillRect/>
          </a:stretch>
        </p:blipFill>
        <p:spPr>
          <a:xfrm>
            <a:off x="6008816" y="2292962"/>
            <a:ext cx="6183184" cy="3127450"/>
          </a:xfrm>
          <a:prstGeom prst="rect">
            <a:avLst/>
          </a:prstGeom>
        </p:spPr>
      </p:pic>
    </p:spTree>
    <p:extLst>
      <p:ext uri="{BB962C8B-B14F-4D97-AF65-F5344CB8AC3E}">
        <p14:creationId xmlns:p14="http://schemas.microsoft.com/office/powerpoint/2010/main" val="1216811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FE925E-7471-A48A-493A-5C20AAB6A444}"/>
              </a:ext>
            </a:extLst>
          </p:cNvPr>
          <p:cNvSpPr txBox="1"/>
          <p:nvPr/>
        </p:nvSpPr>
        <p:spPr>
          <a:xfrm>
            <a:off x="358219" y="348792"/>
            <a:ext cx="6325385" cy="523220"/>
          </a:xfrm>
          <a:prstGeom prst="rect">
            <a:avLst/>
          </a:prstGeom>
          <a:noFill/>
        </p:spPr>
        <p:txBody>
          <a:bodyPr wrap="square" rtlCol="0">
            <a:spAutoFit/>
          </a:bodyPr>
          <a:lstStyle/>
          <a:p>
            <a:r>
              <a:rPr lang="en-US" sz="2800" b="1" dirty="0"/>
              <a:t>Rentals by Rental Hours</a:t>
            </a:r>
          </a:p>
        </p:txBody>
      </p:sp>
      <p:pic>
        <p:nvPicPr>
          <p:cNvPr id="6" name="Picture 5">
            <a:extLst>
              <a:ext uri="{FF2B5EF4-FFF2-40B4-BE49-F238E27FC236}">
                <a16:creationId xmlns:a16="http://schemas.microsoft.com/office/drawing/2014/main" id="{822CA8CF-E043-856F-1A9D-2FFA4E3C5F2E}"/>
              </a:ext>
            </a:extLst>
          </p:cNvPr>
          <p:cNvPicPr>
            <a:picLocks noChangeAspect="1"/>
          </p:cNvPicPr>
          <p:nvPr/>
        </p:nvPicPr>
        <p:blipFill>
          <a:blip r:embed="rId2"/>
          <a:stretch>
            <a:fillRect/>
          </a:stretch>
        </p:blipFill>
        <p:spPr>
          <a:xfrm>
            <a:off x="6095999" y="1980084"/>
            <a:ext cx="5902915" cy="3449755"/>
          </a:xfrm>
          <a:prstGeom prst="rect">
            <a:avLst/>
          </a:prstGeom>
        </p:spPr>
      </p:pic>
      <p:sp>
        <p:nvSpPr>
          <p:cNvPr id="7" name="TextBox 6">
            <a:extLst>
              <a:ext uri="{FF2B5EF4-FFF2-40B4-BE49-F238E27FC236}">
                <a16:creationId xmlns:a16="http://schemas.microsoft.com/office/drawing/2014/main" id="{8F215B05-7C15-2D7B-5050-AE98D25FF0FD}"/>
              </a:ext>
            </a:extLst>
          </p:cNvPr>
          <p:cNvSpPr txBox="1"/>
          <p:nvPr/>
        </p:nvSpPr>
        <p:spPr>
          <a:xfrm>
            <a:off x="358219" y="2196445"/>
            <a:ext cx="473225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We have the maximum number of rentals in 15 hours i.e. 3 PM.</a:t>
            </a:r>
          </a:p>
          <a:p>
            <a:pPr marL="285750" indent="-285750">
              <a:buFont typeface="Arial" panose="020B0604020202020204" pitchFamily="34" charset="0"/>
              <a:buChar char="•"/>
            </a:pPr>
            <a:r>
              <a:rPr lang="en-US" dirty="0"/>
              <a:t>The Lowest Number of Rentals in 22 Hours i.e. 10 PM.</a:t>
            </a:r>
          </a:p>
          <a:p>
            <a:pPr marL="285750" indent="-285750">
              <a:buFont typeface="Arial" panose="020B0604020202020204" pitchFamily="34" charset="0"/>
              <a:buChar char="•"/>
            </a:pPr>
            <a:r>
              <a:rPr lang="en-US" dirty="0"/>
              <a:t>We have a Equal share of rentals in 8 AM, 12 AM, 6 PM (Time Zone Varies for Different Location)</a:t>
            </a:r>
          </a:p>
        </p:txBody>
      </p:sp>
    </p:spTree>
    <p:extLst>
      <p:ext uri="{BB962C8B-B14F-4D97-AF65-F5344CB8AC3E}">
        <p14:creationId xmlns:p14="http://schemas.microsoft.com/office/powerpoint/2010/main" val="216318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C52AC9-5EF6-A256-0365-07A1C688DD58}"/>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9499221A-119E-57A3-E684-011379655FF0}"/>
              </a:ext>
            </a:extLst>
          </p:cNvPr>
          <p:cNvSpPr txBox="1"/>
          <p:nvPr/>
        </p:nvSpPr>
        <p:spPr>
          <a:xfrm>
            <a:off x="1300899" y="1351508"/>
            <a:ext cx="9351390" cy="4154984"/>
          </a:xfrm>
          <a:prstGeom prst="rect">
            <a:avLst/>
          </a:prstGeom>
          <a:noFill/>
        </p:spPr>
        <p:txBody>
          <a:bodyPr wrap="square" rtlCol="0">
            <a:spAutoFit/>
          </a:bodyPr>
          <a:lstStyle/>
          <a:p>
            <a:pPr algn="ctr"/>
            <a:r>
              <a:rPr lang="en-US" sz="8800" b="1" dirty="0">
                <a:latin typeface="Arial Rounded MT Bold" panose="020F0704030504030204" pitchFamily="34" charset="0"/>
              </a:rPr>
              <a:t>Exploratory Data Analysis Questions</a:t>
            </a:r>
          </a:p>
        </p:txBody>
      </p:sp>
    </p:spTree>
    <p:extLst>
      <p:ext uri="{BB962C8B-B14F-4D97-AF65-F5344CB8AC3E}">
        <p14:creationId xmlns:p14="http://schemas.microsoft.com/office/powerpoint/2010/main" val="3759715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C855D0-F50D-67DA-77D3-4C84B88C98CF}"/>
              </a:ext>
            </a:extLst>
          </p:cNvPr>
          <p:cNvSpPr txBox="1"/>
          <p:nvPr/>
        </p:nvSpPr>
        <p:spPr>
          <a:xfrm>
            <a:off x="537328" y="584462"/>
            <a:ext cx="5184742" cy="1384995"/>
          </a:xfrm>
          <a:prstGeom prst="rect">
            <a:avLst/>
          </a:prstGeom>
          <a:noFill/>
        </p:spPr>
        <p:txBody>
          <a:bodyPr wrap="square" rtlCol="0">
            <a:spAutoFit/>
          </a:bodyPr>
          <a:lstStyle/>
          <a:p>
            <a:r>
              <a:rPr lang="en-US" sz="2800" b="1" dirty="0"/>
              <a:t>1. What are the purchasing pattern of new customers versus Repeating Customers?</a:t>
            </a:r>
          </a:p>
        </p:txBody>
      </p:sp>
      <p:sp>
        <p:nvSpPr>
          <p:cNvPr id="3" name="TextBox 2">
            <a:extLst>
              <a:ext uri="{FF2B5EF4-FFF2-40B4-BE49-F238E27FC236}">
                <a16:creationId xmlns:a16="http://schemas.microsoft.com/office/drawing/2014/main" id="{73327BD7-BD3F-7DDB-319E-44AA8FC9B4E6}"/>
              </a:ext>
            </a:extLst>
          </p:cNvPr>
          <p:cNvSpPr txBox="1"/>
          <p:nvPr/>
        </p:nvSpPr>
        <p:spPr>
          <a:xfrm>
            <a:off x="367645" y="2413337"/>
            <a:ext cx="6155703" cy="2031325"/>
          </a:xfrm>
          <a:prstGeom prst="rect">
            <a:avLst/>
          </a:prstGeom>
          <a:noFill/>
        </p:spPr>
        <p:txBody>
          <a:bodyPr wrap="square" rtlCol="0">
            <a:spAutoFit/>
          </a:bodyPr>
          <a:lstStyle/>
          <a:p>
            <a:r>
              <a:rPr lang="en-US" dirty="0"/>
              <a:t>There’s no new customer in the data we have only the repeated customer, Every customer rented films more than one time.</a:t>
            </a:r>
          </a:p>
          <a:p>
            <a:r>
              <a:rPr lang="en-US" dirty="0"/>
              <a:t>There’s no such customer in the data who rented film only one time.</a:t>
            </a:r>
          </a:p>
          <a:p>
            <a:r>
              <a:rPr lang="en-US" dirty="0"/>
              <a:t>Otherwise, We need any other relevant data for new customer, like category of customer as “New Customer” and “Old Customer”.</a:t>
            </a:r>
          </a:p>
        </p:txBody>
      </p:sp>
      <p:pic>
        <p:nvPicPr>
          <p:cNvPr id="4" name="Picture 3">
            <a:extLst>
              <a:ext uri="{FF2B5EF4-FFF2-40B4-BE49-F238E27FC236}">
                <a16:creationId xmlns:a16="http://schemas.microsoft.com/office/drawing/2014/main" id="{2CCE000C-DE1B-7F61-698C-804932CE95B7}"/>
              </a:ext>
            </a:extLst>
          </p:cNvPr>
          <p:cNvPicPr>
            <a:picLocks noChangeAspect="1"/>
          </p:cNvPicPr>
          <p:nvPr/>
        </p:nvPicPr>
        <p:blipFill>
          <a:blip r:embed="rId2"/>
          <a:stretch>
            <a:fillRect/>
          </a:stretch>
        </p:blipFill>
        <p:spPr>
          <a:xfrm>
            <a:off x="6325385" y="4058239"/>
            <a:ext cx="5866615" cy="2799761"/>
          </a:xfrm>
          <a:prstGeom prst="rect">
            <a:avLst/>
          </a:prstGeom>
        </p:spPr>
      </p:pic>
    </p:spTree>
    <p:extLst>
      <p:ext uri="{BB962C8B-B14F-4D97-AF65-F5344CB8AC3E}">
        <p14:creationId xmlns:p14="http://schemas.microsoft.com/office/powerpoint/2010/main" val="295382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39A7DA-CF2C-42AE-D1A6-5A677ECEB9FB}"/>
              </a:ext>
            </a:extLst>
          </p:cNvPr>
          <p:cNvSpPr txBox="1"/>
          <p:nvPr/>
        </p:nvSpPr>
        <p:spPr>
          <a:xfrm>
            <a:off x="103695" y="216816"/>
            <a:ext cx="5071620" cy="1661993"/>
          </a:xfrm>
          <a:prstGeom prst="rect">
            <a:avLst/>
          </a:prstGeom>
          <a:noFill/>
        </p:spPr>
        <p:txBody>
          <a:bodyPr wrap="square" rtlCol="0">
            <a:spAutoFit/>
          </a:bodyPr>
          <a:lstStyle/>
          <a:p>
            <a:r>
              <a:rPr lang="en-US" sz="2800" b="1" kern="100" dirty="0">
                <a:effectLst/>
                <a:latin typeface="Calibri" panose="020F0502020204030204" pitchFamily="34" charset="0"/>
                <a:ea typeface="Calibri" panose="020F0502020204030204" pitchFamily="34" charset="0"/>
                <a:cs typeface="Calibri" panose="020F0502020204030204" pitchFamily="34" charset="0"/>
              </a:rPr>
              <a:t>2.Which films have the highest rental rates and are most in demand?</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0DAA07CA-9201-50BB-F386-C8B4847BFABB}"/>
              </a:ext>
            </a:extLst>
          </p:cNvPr>
          <p:cNvSpPr txBox="1"/>
          <p:nvPr/>
        </p:nvSpPr>
        <p:spPr>
          <a:xfrm>
            <a:off x="249810" y="2102176"/>
            <a:ext cx="5175315"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T</a:t>
            </a:r>
            <a:r>
              <a:rPr lang="en-US" sz="1800" dirty="0">
                <a:effectLst/>
                <a:latin typeface="Calibri" panose="020F0502020204030204" pitchFamily="34" charset="0"/>
                <a:ea typeface="Calibri" panose="020F0502020204030204" pitchFamily="34" charset="0"/>
              </a:rPr>
              <a:t>he "Sports" category stands out by boasting both the highest revenue and the maximum number of rentals compared to other categories.</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Additionally, several other categories, namely "Sci-Fi," "Animation," "Drama," "Action," and "Comedy," also contribute significantly to revenue generation.</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One consistent aspect across all categories is the uniform highest rental rate of $4.99.</a:t>
            </a:r>
            <a:endParaRPr lang="en-US" dirty="0"/>
          </a:p>
        </p:txBody>
      </p:sp>
      <p:graphicFrame>
        <p:nvGraphicFramePr>
          <p:cNvPr id="4" name="Chart 3">
            <a:extLst>
              <a:ext uri="{FF2B5EF4-FFF2-40B4-BE49-F238E27FC236}">
                <a16:creationId xmlns:a16="http://schemas.microsoft.com/office/drawing/2014/main" id="{1B5790F9-E81B-012A-4F46-4F7DDE2A6E95}"/>
              </a:ext>
            </a:extLst>
          </p:cNvPr>
          <p:cNvGraphicFramePr/>
          <p:nvPr>
            <p:extLst>
              <p:ext uri="{D42A27DB-BD31-4B8C-83A1-F6EECF244321}">
                <p14:modId xmlns:p14="http://schemas.microsoft.com/office/powerpoint/2010/main" val="1473520458"/>
              </p:ext>
            </p:extLst>
          </p:nvPr>
        </p:nvGraphicFramePr>
        <p:xfrm>
          <a:off x="5904950" y="1781665"/>
          <a:ext cx="5765434" cy="362932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7757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10781E-42D5-4E96-61EF-A0B8A58C9ADE}"/>
              </a:ext>
            </a:extLst>
          </p:cNvPr>
          <p:cNvSpPr txBox="1"/>
          <p:nvPr/>
        </p:nvSpPr>
        <p:spPr>
          <a:xfrm>
            <a:off x="226243" y="311085"/>
            <a:ext cx="6089716" cy="1661993"/>
          </a:xfrm>
          <a:prstGeom prst="rect">
            <a:avLst/>
          </a:prstGeom>
          <a:noFill/>
        </p:spPr>
        <p:txBody>
          <a:bodyPr wrap="square" rtlCol="0">
            <a:spAutoFit/>
          </a:bodyPr>
          <a:lstStyle/>
          <a:p>
            <a:r>
              <a:rPr lang="en-US" sz="2800" b="1" kern="100" dirty="0">
                <a:effectLst/>
                <a:latin typeface="Calibri" panose="020F0502020204030204" pitchFamily="34" charset="0"/>
                <a:ea typeface="Calibri" panose="020F0502020204030204" pitchFamily="34" charset="0"/>
                <a:cs typeface="Calibri" panose="020F0502020204030204" pitchFamily="34" charset="0"/>
              </a:rPr>
              <a:t>3. Are there correlations between staff performance and customer satisfaction?</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B1C4E904-C034-5AE6-85D8-90D38D242870}"/>
              </a:ext>
            </a:extLst>
          </p:cNvPr>
          <p:cNvSpPr txBox="1"/>
          <p:nvPr/>
        </p:nvSpPr>
        <p:spPr>
          <a:xfrm>
            <a:off x="292231" y="1809946"/>
            <a:ext cx="5882326" cy="646331"/>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rPr>
              <a:t>There's no relevant data to solve this problem statement, we need the data for the staff performance and customer rating </a:t>
            </a:r>
            <a:endParaRPr lang="en-US" dirty="0"/>
          </a:p>
        </p:txBody>
      </p:sp>
      <p:sp>
        <p:nvSpPr>
          <p:cNvPr id="4" name="TextBox 3">
            <a:extLst>
              <a:ext uri="{FF2B5EF4-FFF2-40B4-BE49-F238E27FC236}">
                <a16:creationId xmlns:a16="http://schemas.microsoft.com/office/drawing/2014/main" id="{7E981E39-DEDD-84D0-A795-63BE0C527EBB}"/>
              </a:ext>
            </a:extLst>
          </p:cNvPr>
          <p:cNvSpPr txBox="1"/>
          <p:nvPr/>
        </p:nvSpPr>
        <p:spPr>
          <a:xfrm>
            <a:off x="650449" y="2771480"/>
            <a:ext cx="4892512" cy="369332"/>
          </a:xfrm>
          <a:prstGeom prst="rect">
            <a:avLst/>
          </a:prstGeom>
          <a:noFill/>
        </p:spPr>
        <p:txBody>
          <a:bodyPr wrap="square" rtlCol="0">
            <a:spAutoFit/>
          </a:bodyPr>
          <a:lstStyle/>
          <a:p>
            <a:r>
              <a:rPr lang="en-US" b="1" dirty="0"/>
              <a:t>Rentals by status of return</a:t>
            </a:r>
          </a:p>
        </p:txBody>
      </p:sp>
      <p:graphicFrame>
        <p:nvGraphicFramePr>
          <p:cNvPr id="5" name="Chart 4">
            <a:extLst>
              <a:ext uri="{FF2B5EF4-FFF2-40B4-BE49-F238E27FC236}">
                <a16:creationId xmlns:a16="http://schemas.microsoft.com/office/drawing/2014/main" id="{97CAF2A7-9CD6-5209-F23C-22A857FC751A}"/>
              </a:ext>
            </a:extLst>
          </p:cNvPr>
          <p:cNvGraphicFramePr/>
          <p:nvPr/>
        </p:nvGraphicFramePr>
        <p:xfrm>
          <a:off x="6174556" y="2064470"/>
          <a:ext cx="6089715" cy="393097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D7FC1540-9888-279C-A26E-A61D687FD627}"/>
              </a:ext>
            </a:extLst>
          </p:cNvPr>
          <p:cNvSpPr txBox="1"/>
          <p:nvPr/>
        </p:nvSpPr>
        <p:spPr>
          <a:xfrm>
            <a:off x="292231" y="3429000"/>
            <a:ext cx="489251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Approx. 50 percent of the rentals returned the films late. </a:t>
            </a:r>
          </a:p>
          <a:p>
            <a:pPr marL="285750" indent="-285750">
              <a:buFont typeface="Arial" panose="020B0604020202020204" pitchFamily="34" charset="0"/>
              <a:buChar char="•"/>
            </a:pPr>
            <a:r>
              <a:rPr lang="en-US" dirty="0"/>
              <a:t>Moreover, There are a huge number of rentals who returned the films earlier than return date.</a:t>
            </a:r>
          </a:p>
          <a:p>
            <a:pPr marL="285750" indent="-285750">
              <a:buFont typeface="Arial" panose="020B0604020202020204" pitchFamily="34" charset="0"/>
              <a:buChar char="•"/>
            </a:pPr>
            <a:r>
              <a:rPr lang="en-US" dirty="0"/>
              <a:t>There are less number of rentals who returned the films on time</a:t>
            </a:r>
          </a:p>
        </p:txBody>
      </p:sp>
    </p:spTree>
    <p:extLst>
      <p:ext uri="{BB962C8B-B14F-4D97-AF65-F5344CB8AC3E}">
        <p14:creationId xmlns:p14="http://schemas.microsoft.com/office/powerpoint/2010/main" val="2353964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10927-C7EE-C21D-1A46-64178AB0F6AE}"/>
              </a:ext>
            </a:extLst>
          </p:cNvPr>
          <p:cNvPicPr>
            <a:picLocks noChangeAspect="1"/>
          </p:cNvPicPr>
          <p:nvPr/>
        </p:nvPicPr>
        <p:blipFill>
          <a:blip r:embed="rId2"/>
          <a:stretch>
            <a:fillRect/>
          </a:stretch>
        </p:blipFill>
        <p:spPr>
          <a:xfrm>
            <a:off x="0" y="1216059"/>
            <a:ext cx="12192000" cy="5641942"/>
          </a:xfrm>
          <a:prstGeom prst="rect">
            <a:avLst/>
          </a:prstGeom>
        </p:spPr>
      </p:pic>
      <p:sp>
        <p:nvSpPr>
          <p:cNvPr id="4" name="TextBox 3">
            <a:extLst>
              <a:ext uri="{FF2B5EF4-FFF2-40B4-BE49-F238E27FC236}">
                <a16:creationId xmlns:a16="http://schemas.microsoft.com/office/drawing/2014/main" id="{52E424FC-4033-20D8-4D8D-EADAD14ACA42}"/>
              </a:ext>
            </a:extLst>
          </p:cNvPr>
          <p:cNvSpPr txBox="1"/>
          <p:nvPr/>
        </p:nvSpPr>
        <p:spPr>
          <a:xfrm>
            <a:off x="2564091" y="273377"/>
            <a:ext cx="6504495" cy="769441"/>
          </a:xfrm>
          <a:prstGeom prst="rect">
            <a:avLst/>
          </a:prstGeom>
          <a:noFill/>
        </p:spPr>
        <p:txBody>
          <a:bodyPr wrap="square" rtlCol="0">
            <a:spAutoFit/>
          </a:bodyPr>
          <a:lstStyle/>
          <a:p>
            <a:pPr algn="ctr"/>
            <a:r>
              <a:rPr lang="en-US" sz="4400" b="1" dirty="0">
                <a:latin typeface="Arial Rounded MT Bold" panose="020F0704030504030204" pitchFamily="34" charset="0"/>
              </a:rPr>
              <a:t>E-R DIAGRAM</a:t>
            </a:r>
          </a:p>
        </p:txBody>
      </p:sp>
    </p:spTree>
    <p:extLst>
      <p:ext uri="{BB962C8B-B14F-4D97-AF65-F5344CB8AC3E}">
        <p14:creationId xmlns:p14="http://schemas.microsoft.com/office/powerpoint/2010/main" val="3153580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A74A0-7EFE-AE0F-9241-8320563464A2}"/>
              </a:ext>
            </a:extLst>
          </p:cNvPr>
          <p:cNvSpPr txBox="1"/>
          <p:nvPr/>
        </p:nvSpPr>
        <p:spPr>
          <a:xfrm>
            <a:off x="273377" y="386499"/>
            <a:ext cx="6466788" cy="993926"/>
          </a:xfrm>
          <a:prstGeom prst="rect">
            <a:avLst/>
          </a:prstGeom>
          <a:noFill/>
        </p:spPr>
        <p:txBody>
          <a:bodyPr wrap="square" rtlCol="0">
            <a:spAutoFit/>
          </a:bodyPr>
          <a:lstStyle/>
          <a:p>
            <a:pPr marL="0" marR="0">
              <a:lnSpc>
                <a:spcPct val="107000"/>
              </a:lnSpc>
              <a:spcBef>
                <a:spcPts val="0"/>
              </a:spcBef>
              <a:spcAft>
                <a:spcPts val="800"/>
              </a:spcAft>
            </a:pPr>
            <a:r>
              <a:rPr lang="en-US" sz="2800" b="1" kern="100" dirty="0">
                <a:effectLst/>
                <a:latin typeface="Calibri" panose="020F0502020204030204" pitchFamily="34" charset="0"/>
                <a:ea typeface="Calibri" panose="020F0502020204030204" pitchFamily="34" charset="0"/>
                <a:cs typeface="Calibri" panose="020F0502020204030204" pitchFamily="34" charset="0"/>
              </a:rPr>
              <a:t>4.Are there seasonal trends in customer behavior across different locations?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FD21400B-5A84-317B-D76C-967C04DC0F34}"/>
              </a:ext>
            </a:extLst>
          </p:cNvPr>
          <p:cNvSpPr txBox="1"/>
          <p:nvPr/>
        </p:nvSpPr>
        <p:spPr>
          <a:xfrm>
            <a:off x="273377" y="2158738"/>
            <a:ext cx="5533534"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The F</a:t>
            </a:r>
            <a:r>
              <a:rPr lang="en-US" sz="1800" dirty="0">
                <a:effectLst/>
                <a:latin typeface="Calibri" panose="020F0502020204030204" pitchFamily="34" charset="0"/>
                <a:ea typeface="Calibri" panose="020F0502020204030204" pitchFamily="34" charset="0"/>
              </a:rPr>
              <a:t>ilm rentals in both India and China show a strong preference for renting films during the autumn season.</a:t>
            </a:r>
          </a:p>
          <a:p>
            <a:pPr marL="285750" indent="-28575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Calibri" panose="020F0502020204030204" pitchFamily="34" charset="0"/>
              </a:rPr>
              <a:t>By effectively catering to customer preferences during the autumn months, the film rental business can not only enhance customer satisfaction but also realize its revenue potential to the fullest.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graphicFrame>
        <p:nvGraphicFramePr>
          <p:cNvPr id="4" name="Chart 3">
            <a:extLst>
              <a:ext uri="{FF2B5EF4-FFF2-40B4-BE49-F238E27FC236}">
                <a16:creationId xmlns:a16="http://schemas.microsoft.com/office/drawing/2014/main" id="{3C26C73C-EDAC-FDB7-1BAF-CF39A98221BA}"/>
              </a:ext>
            </a:extLst>
          </p:cNvPr>
          <p:cNvGraphicFramePr/>
          <p:nvPr>
            <p:extLst>
              <p:ext uri="{D42A27DB-BD31-4B8C-83A1-F6EECF244321}">
                <p14:modId xmlns:p14="http://schemas.microsoft.com/office/powerpoint/2010/main" val="2473549276"/>
              </p:ext>
            </p:extLst>
          </p:nvPr>
        </p:nvGraphicFramePr>
        <p:xfrm>
          <a:off x="6096001" y="1649690"/>
          <a:ext cx="5822622" cy="386498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48628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1F2138-BDCD-7F2D-A3D5-4B7783C2E524}"/>
              </a:ext>
            </a:extLst>
          </p:cNvPr>
          <p:cNvSpPr txBox="1"/>
          <p:nvPr/>
        </p:nvSpPr>
        <p:spPr>
          <a:xfrm>
            <a:off x="263951" y="216816"/>
            <a:ext cx="6372519" cy="1661993"/>
          </a:xfrm>
          <a:prstGeom prst="rect">
            <a:avLst/>
          </a:prstGeom>
          <a:noFill/>
        </p:spPr>
        <p:txBody>
          <a:bodyPr wrap="square" rtlCol="0">
            <a:spAutoFit/>
          </a:bodyPr>
          <a:lstStyle/>
          <a:p>
            <a:r>
              <a:rPr lang="en-US" sz="2800" b="1" kern="100" dirty="0">
                <a:effectLst/>
                <a:latin typeface="Calibri" panose="020F0502020204030204" pitchFamily="34" charset="0"/>
                <a:ea typeface="Calibri" panose="020F0502020204030204" pitchFamily="34" charset="0"/>
                <a:cs typeface="Calibri" panose="020F0502020204030204" pitchFamily="34" charset="0"/>
              </a:rPr>
              <a:t>5.</a:t>
            </a:r>
            <a:r>
              <a:rPr lang="en-US" sz="2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b="1" kern="100" dirty="0">
                <a:effectLst/>
                <a:latin typeface="Calibri" panose="020F0502020204030204" pitchFamily="34" charset="0"/>
                <a:ea typeface="Calibri" panose="020F0502020204030204" pitchFamily="34" charset="0"/>
                <a:cs typeface="Calibri" panose="020F0502020204030204" pitchFamily="34" charset="0"/>
              </a:rPr>
              <a:t>Are certain language films more popular among specific customer segments?</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A3DF0B25-7DE3-090A-CC64-55F4AD74BBBD}"/>
              </a:ext>
            </a:extLst>
          </p:cNvPr>
          <p:cNvSpPr txBox="1"/>
          <p:nvPr/>
        </p:nvSpPr>
        <p:spPr>
          <a:xfrm>
            <a:off x="263951" y="2450969"/>
            <a:ext cx="5269583" cy="1754326"/>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The data reveals a critical aspect of the film rental business: it exclusively features English-language films.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There are maximum Active rentals who rents the films.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 Only 3% of rentals are Inactive</a:t>
            </a:r>
            <a:endParaRPr lang="en-US" dirty="0"/>
          </a:p>
        </p:txBody>
      </p:sp>
      <p:graphicFrame>
        <p:nvGraphicFramePr>
          <p:cNvPr id="4" name="Chart 3">
            <a:extLst>
              <a:ext uri="{FF2B5EF4-FFF2-40B4-BE49-F238E27FC236}">
                <a16:creationId xmlns:a16="http://schemas.microsoft.com/office/drawing/2014/main" id="{D0163A5A-8BF3-9D17-9226-6D45221816C9}"/>
              </a:ext>
            </a:extLst>
          </p:cNvPr>
          <p:cNvGraphicFramePr/>
          <p:nvPr>
            <p:extLst>
              <p:ext uri="{D42A27DB-BD31-4B8C-83A1-F6EECF244321}">
                <p14:modId xmlns:p14="http://schemas.microsoft.com/office/powerpoint/2010/main" val="813425050"/>
              </p:ext>
            </p:extLst>
          </p:nvPr>
        </p:nvGraphicFramePr>
        <p:xfrm>
          <a:off x="6749592" y="1696826"/>
          <a:ext cx="5269583" cy="361046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45566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6DE8A7-1D58-9ED6-E305-81AB3893A78D}"/>
              </a:ext>
            </a:extLst>
          </p:cNvPr>
          <p:cNvSpPr txBox="1"/>
          <p:nvPr/>
        </p:nvSpPr>
        <p:spPr>
          <a:xfrm>
            <a:off x="292231" y="282804"/>
            <a:ext cx="5891753" cy="993926"/>
          </a:xfrm>
          <a:prstGeom prst="rect">
            <a:avLst/>
          </a:prstGeom>
          <a:noFill/>
        </p:spPr>
        <p:txBody>
          <a:bodyPr wrap="square" rtlCol="0">
            <a:spAutoFit/>
          </a:bodyPr>
          <a:lstStyle/>
          <a:p>
            <a:pPr marL="0" marR="0">
              <a:lnSpc>
                <a:spcPct val="107000"/>
              </a:lnSpc>
              <a:spcBef>
                <a:spcPts val="0"/>
              </a:spcBef>
              <a:spcAft>
                <a:spcPts val="800"/>
              </a:spcAft>
            </a:pPr>
            <a:r>
              <a:rPr lang="en-US" sz="2800" b="1" kern="100" dirty="0">
                <a:effectLst/>
                <a:latin typeface="Calibri" panose="020F0502020204030204" pitchFamily="34" charset="0"/>
                <a:ea typeface="Calibri" panose="020F0502020204030204" pitchFamily="34" charset="0"/>
                <a:cs typeface="Calibri" panose="020F0502020204030204" pitchFamily="34" charset="0"/>
              </a:rPr>
              <a:t>6.</a:t>
            </a: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b="1" kern="100" dirty="0">
                <a:effectLst/>
                <a:latin typeface="Calibri" panose="020F0502020204030204" pitchFamily="34" charset="0"/>
                <a:ea typeface="Calibri" panose="020F0502020204030204" pitchFamily="34" charset="0"/>
                <a:cs typeface="Calibri" panose="020F0502020204030204" pitchFamily="34" charset="0"/>
              </a:rPr>
              <a:t>How does customer loyalty impact sales revenue over time?</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9EE74B25-ABC9-8C45-8629-45426394846E}"/>
              </a:ext>
            </a:extLst>
          </p:cNvPr>
          <p:cNvSpPr txBox="1"/>
          <p:nvPr/>
        </p:nvSpPr>
        <p:spPr>
          <a:xfrm>
            <a:off x="414779" y="1800520"/>
            <a:ext cx="5681221" cy="2308324"/>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July, notably, emerges as the highest-earning month, characterized by both the highest total revenue and the greatest rental count.</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It </a:t>
            </a:r>
            <a:r>
              <a:rPr lang="en-US" sz="1800" dirty="0">
                <a:effectLst/>
                <a:latin typeface="Calibri" panose="020F0502020204030204" pitchFamily="34" charset="0"/>
                <a:ea typeface="Calibri" panose="020F0502020204030204" pitchFamily="34" charset="0"/>
              </a:rPr>
              <a:t>is apparent that revenue follows a seasonal pattern, with an upswing from February to July, followed by a gradual decline from August onwards.</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Customer loyalty plays a pivotal role in the consistent growth of rental counts and total revenue. </a:t>
            </a:r>
            <a:endParaRPr lang="en-US" dirty="0"/>
          </a:p>
        </p:txBody>
      </p:sp>
      <p:graphicFrame>
        <p:nvGraphicFramePr>
          <p:cNvPr id="4" name="Chart 3">
            <a:extLst>
              <a:ext uri="{FF2B5EF4-FFF2-40B4-BE49-F238E27FC236}">
                <a16:creationId xmlns:a16="http://schemas.microsoft.com/office/drawing/2014/main" id="{604768B3-6F0E-BCCA-A419-74F6DDACFB61}"/>
              </a:ext>
            </a:extLst>
          </p:cNvPr>
          <p:cNvGraphicFramePr/>
          <p:nvPr>
            <p:extLst>
              <p:ext uri="{D42A27DB-BD31-4B8C-83A1-F6EECF244321}">
                <p14:modId xmlns:p14="http://schemas.microsoft.com/office/powerpoint/2010/main" val="2434232013"/>
              </p:ext>
            </p:extLst>
          </p:nvPr>
        </p:nvGraphicFramePr>
        <p:xfrm>
          <a:off x="6345811" y="1593130"/>
          <a:ext cx="5681220" cy="358218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5116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2FBD8B-09B7-9942-2FA0-73AC8970F46D}"/>
              </a:ext>
            </a:extLst>
          </p:cNvPr>
          <p:cNvSpPr txBox="1"/>
          <p:nvPr/>
        </p:nvSpPr>
        <p:spPr>
          <a:xfrm>
            <a:off x="141401" y="358218"/>
            <a:ext cx="6363093" cy="1231106"/>
          </a:xfrm>
          <a:prstGeom prst="rect">
            <a:avLst/>
          </a:prstGeom>
          <a:noFill/>
        </p:spPr>
        <p:txBody>
          <a:bodyPr wrap="square" rtlCol="0">
            <a:spAutoFit/>
          </a:bodyPr>
          <a:lstStyle/>
          <a:p>
            <a:r>
              <a:rPr lang="en-US" sz="2800" b="1" kern="100" dirty="0">
                <a:effectLst/>
                <a:latin typeface="Calibri" panose="020F0502020204030204" pitchFamily="34" charset="0"/>
                <a:ea typeface="Calibri" panose="020F0502020204030204" pitchFamily="34" charset="0"/>
                <a:cs typeface="Calibri" panose="020F0502020204030204" pitchFamily="34" charset="0"/>
              </a:rPr>
              <a:t>7.</a:t>
            </a: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b="1" kern="100" dirty="0">
                <a:effectLst/>
                <a:latin typeface="Calibri" panose="020F0502020204030204" pitchFamily="34" charset="0"/>
                <a:ea typeface="Calibri" panose="020F0502020204030204" pitchFamily="34" charset="0"/>
                <a:cs typeface="Calibri" panose="020F0502020204030204" pitchFamily="34" charset="0"/>
              </a:rPr>
              <a:t>Are certain film categories more popular in specific locations?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AB708CBC-BA8D-177E-50AC-F9687CBCC4E0}"/>
              </a:ext>
            </a:extLst>
          </p:cNvPr>
          <p:cNvSpPr txBox="1"/>
          <p:nvPr/>
        </p:nvSpPr>
        <p:spPr>
          <a:xfrm>
            <a:off x="113123" y="2441542"/>
            <a:ext cx="5373277" cy="2308324"/>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The "Sports" category enjoys fame in India, while the "Drama" category stands out in Turkey. </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We can see Sports Category is famous in many countries across the globe.</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This approach not only aligns with customer demands but also showcases an understanding of the unique cinematic tastes in each region</a:t>
            </a:r>
          </a:p>
          <a:p>
            <a:endParaRPr lang="en-US" dirty="0"/>
          </a:p>
        </p:txBody>
      </p:sp>
      <p:pic>
        <p:nvPicPr>
          <p:cNvPr id="4" name="Picture 3">
            <a:extLst>
              <a:ext uri="{FF2B5EF4-FFF2-40B4-BE49-F238E27FC236}">
                <a16:creationId xmlns:a16="http://schemas.microsoft.com/office/drawing/2014/main" id="{4104849E-9DFF-D8BE-048E-2B50BBD577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28907" y="1772240"/>
            <a:ext cx="6363093" cy="3327662"/>
          </a:xfrm>
          <a:prstGeom prst="rect">
            <a:avLst/>
          </a:prstGeom>
          <a:noFill/>
        </p:spPr>
      </p:pic>
    </p:spTree>
    <p:extLst>
      <p:ext uri="{BB962C8B-B14F-4D97-AF65-F5344CB8AC3E}">
        <p14:creationId xmlns:p14="http://schemas.microsoft.com/office/powerpoint/2010/main" val="3993298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0DA82C-797B-C284-F20B-074443171D5A}"/>
              </a:ext>
            </a:extLst>
          </p:cNvPr>
          <p:cNvSpPr txBox="1"/>
          <p:nvPr/>
        </p:nvSpPr>
        <p:spPr>
          <a:xfrm>
            <a:off x="263951" y="301658"/>
            <a:ext cx="5832049" cy="1454950"/>
          </a:xfrm>
          <a:prstGeom prst="rect">
            <a:avLst/>
          </a:prstGeom>
          <a:noFill/>
        </p:spPr>
        <p:txBody>
          <a:bodyPr wrap="square" rtlCol="0">
            <a:spAutoFit/>
          </a:bodyPr>
          <a:lstStyle/>
          <a:p>
            <a:pPr marL="0" marR="0">
              <a:lnSpc>
                <a:spcPct val="107000"/>
              </a:lnSpc>
              <a:spcBef>
                <a:spcPts val="0"/>
              </a:spcBef>
              <a:spcAft>
                <a:spcPts val="800"/>
              </a:spcAft>
            </a:pPr>
            <a:r>
              <a:rPr lang="en-US" sz="2800" b="1" kern="100" dirty="0">
                <a:effectLst/>
                <a:latin typeface="Calibri" panose="020F0502020204030204" pitchFamily="34" charset="0"/>
                <a:ea typeface="Calibri" panose="020F0502020204030204" pitchFamily="34" charset="0"/>
                <a:cs typeface="Calibri" panose="020F0502020204030204" pitchFamily="34" charset="0"/>
              </a:rPr>
              <a:t>8.</a:t>
            </a: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b="1" kern="100" dirty="0">
                <a:effectLst/>
                <a:latin typeface="Calibri" panose="020F0502020204030204" pitchFamily="34" charset="0"/>
                <a:ea typeface="Calibri" panose="020F0502020204030204" pitchFamily="34" charset="0"/>
                <a:cs typeface="Calibri" panose="020F0502020204030204" pitchFamily="34" charset="0"/>
              </a:rPr>
              <a:t>How does the availability and knowledge of staff affect customer ratings?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EC6E8E1C-A05D-44D6-950F-CE8AE351DA15}"/>
              </a:ext>
            </a:extLst>
          </p:cNvPr>
          <p:cNvSpPr txBox="1"/>
          <p:nvPr/>
        </p:nvSpPr>
        <p:spPr>
          <a:xfrm>
            <a:off x="461913" y="2064470"/>
            <a:ext cx="4685122" cy="968278"/>
          </a:xfrm>
          <a:prstGeom prst="rect">
            <a:avLst/>
          </a:prstGeom>
          <a:noFill/>
        </p:spPr>
        <p:txBody>
          <a:bodyPr wrap="square" rtlCol="0">
            <a:spAutoFit/>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Calibri" panose="020F0502020204030204" pitchFamily="34" charset="0"/>
              </a:rPr>
              <a:t>We Can't solve this problem statement due to insufficient data, we need the customer ratings in order to solve this question.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4F6593AC-7C5A-BA1D-3071-52F9E379D9F0}"/>
              </a:ext>
            </a:extLst>
          </p:cNvPr>
          <p:cNvSpPr txBox="1"/>
          <p:nvPr/>
        </p:nvSpPr>
        <p:spPr>
          <a:xfrm>
            <a:off x="461913" y="3244334"/>
            <a:ext cx="4506013" cy="369332"/>
          </a:xfrm>
          <a:prstGeom prst="rect">
            <a:avLst/>
          </a:prstGeom>
          <a:noFill/>
        </p:spPr>
        <p:txBody>
          <a:bodyPr wrap="square" rtlCol="0">
            <a:spAutoFit/>
          </a:bodyPr>
          <a:lstStyle/>
          <a:p>
            <a:pPr algn="ctr"/>
            <a:r>
              <a:rPr lang="en-US" b="1" dirty="0"/>
              <a:t>Monthly Revenue Percent by Each Store</a:t>
            </a:r>
          </a:p>
        </p:txBody>
      </p:sp>
      <p:sp>
        <p:nvSpPr>
          <p:cNvPr id="5" name="TextBox 4">
            <a:extLst>
              <a:ext uri="{FF2B5EF4-FFF2-40B4-BE49-F238E27FC236}">
                <a16:creationId xmlns:a16="http://schemas.microsoft.com/office/drawing/2014/main" id="{28D8545C-7B97-EA7C-147C-52038E5C965F}"/>
              </a:ext>
            </a:extLst>
          </p:cNvPr>
          <p:cNvSpPr txBox="1"/>
          <p:nvPr/>
        </p:nvSpPr>
        <p:spPr>
          <a:xfrm>
            <a:off x="461913" y="4034672"/>
            <a:ext cx="4685122" cy="2585323"/>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For Store 1, there is a noteworthy trend of substantial sales growth from May to July 2005,there’s a abrupt decline in sales in August 2005.</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Store 2 also experienced growth from May to July 2005, which is a positive indicator of its performance, the sales remained relatively consistent between July and August 2005.</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Both Store Faces a  decline in August Month</a:t>
            </a:r>
            <a:endParaRPr lang="en-US" dirty="0"/>
          </a:p>
        </p:txBody>
      </p:sp>
      <p:graphicFrame>
        <p:nvGraphicFramePr>
          <p:cNvPr id="6" name="Chart 5">
            <a:extLst>
              <a:ext uri="{FF2B5EF4-FFF2-40B4-BE49-F238E27FC236}">
                <a16:creationId xmlns:a16="http://schemas.microsoft.com/office/drawing/2014/main" id="{70A03214-A0FD-9C3A-D798-273F80C70FE6}"/>
              </a:ext>
            </a:extLst>
          </p:cNvPr>
          <p:cNvGraphicFramePr/>
          <p:nvPr>
            <p:extLst>
              <p:ext uri="{D42A27DB-BD31-4B8C-83A1-F6EECF244321}">
                <p14:modId xmlns:p14="http://schemas.microsoft.com/office/powerpoint/2010/main" val="2202411102"/>
              </p:ext>
            </p:extLst>
          </p:nvPr>
        </p:nvGraphicFramePr>
        <p:xfrm>
          <a:off x="5912177" y="2064471"/>
          <a:ext cx="6279823" cy="36481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66055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F4BD01-D04A-2311-8AE6-3EAE22307FDE}"/>
              </a:ext>
            </a:extLst>
          </p:cNvPr>
          <p:cNvSpPr txBox="1"/>
          <p:nvPr/>
        </p:nvSpPr>
        <p:spPr>
          <a:xfrm>
            <a:off x="197962" y="179109"/>
            <a:ext cx="6994689" cy="1231106"/>
          </a:xfrm>
          <a:prstGeom prst="rect">
            <a:avLst/>
          </a:prstGeom>
          <a:noFill/>
        </p:spPr>
        <p:txBody>
          <a:bodyPr wrap="square" rtlCol="0">
            <a:spAutoFit/>
          </a:bodyPr>
          <a:lstStyle/>
          <a:p>
            <a:r>
              <a:rPr lang="en-US" sz="2800" b="1" kern="100" dirty="0">
                <a:effectLst/>
                <a:latin typeface="Calibri" panose="020F0502020204030204" pitchFamily="34" charset="0"/>
                <a:ea typeface="Calibri" panose="020F0502020204030204" pitchFamily="34" charset="0"/>
                <a:cs typeface="Calibri" panose="020F0502020204030204" pitchFamily="34" charset="0"/>
              </a:rPr>
              <a:t>9.</a:t>
            </a: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b="1" kern="100" dirty="0">
                <a:effectLst/>
                <a:latin typeface="Calibri" panose="020F0502020204030204" pitchFamily="34" charset="0"/>
                <a:ea typeface="Calibri" panose="020F0502020204030204" pitchFamily="34" charset="0"/>
                <a:cs typeface="Calibri" panose="020F0502020204030204" pitchFamily="34" charset="0"/>
              </a:rPr>
              <a:t>How does the proximity of stores to customers impact rental frequency?</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2C799FEA-3799-67C9-EFA0-DEE7BEA0ABE6}"/>
              </a:ext>
            </a:extLst>
          </p:cNvPr>
          <p:cNvSpPr txBox="1"/>
          <p:nvPr/>
        </p:nvSpPr>
        <p:spPr>
          <a:xfrm>
            <a:off x="0" y="1489435"/>
            <a:ext cx="6485641" cy="1354217"/>
          </a:xfrm>
          <a:prstGeom prst="rect">
            <a:avLst/>
          </a:prstGeom>
          <a:noFill/>
        </p:spPr>
        <p:txBody>
          <a:bodyPr wrap="square" rtlCol="0">
            <a:spAutoFit/>
          </a:bodyPr>
          <a:lstStyle/>
          <a:p>
            <a:r>
              <a:rPr lang="en-US" sz="1600" kern="100" dirty="0">
                <a:effectLst/>
                <a:latin typeface="Calibri" panose="020F0502020204030204" pitchFamily="34" charset="0"/>
                <a:ea typeface="Calibri" panose="020F0502020204030204" pitchFamily="34" charset="0"/>
                <a:cs typeface="Calibri" panose="020F0502020204030204" pitchFamily="34" charset="0"/>
              </a:rPr>
              <a:t>We have the data to calculate the proximity between the customer location and store but there is no relation in that data. we have the location points for two stores only and we have approx. 600 customers from different location it has no relation between the user location and store location.</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EABA7940-EF9D-89EC-332E-1F1E4903A1B3}"/>
              </a:ext>
            </a:extLst>
          </p:cNvPr>
          <p:cNvSpPr txBox="1"/>
          <p:nvPr/>
        </p:nvSpPr>
        <p:spPr>
          <a:xfrm>
            <a:off x="197962" y="2743200"/>
            <a:ext cx="4600281" cy="923330"/>
          </a:xfrm>
          <a:prstGeom prst="rect">
            <a:avLst/>
          </a:prstGeom>
          <a:noFill/>
        </p:spPr>
        <p:txBody>
          <a:bodyPr wrap="square" rtlCol="0">
            <a:spAutoFit/>
          </a:bodyPr>
          <a:lstStyle/>
          <a:p>
            <a:r>
              <a:rPr lang="en-US" sz="1800" b="1" kern="100" dirty="0">
                <a:effectLst/>
                <a:latin typeface="Calibri" panose="020F0502020204030204" pitchFamily="34" charset="0"/>
                <a:ea typeface="Calibri" panose="020F0502020204030204" pitchFamily="34" charset="0"/>
                <a:cs typeface="Calibri" panose="020F0502020204030204" pitchFamily="34" charset="0"/>
              </a:rPr>
              <a:t>Alternate Analysis for Top Countries by Number of Rentals.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5" name="TextBox 4">
            <a:extLst>
              <a:ext uri="{FF2B5EF4-FFF2-40B4-BE49-F238E27FC236}">
                <a16:creationId xmlns:a16="http://schemas.microsoft.com/office/drawing/2014/main" id="{0FB80AF1-715A-9246-82C3-E3D0322F17DE}"/>
              </a:ext>
            </a:extLst>
          </p:cNvPr>
          <p:cNvSpPr txBox="1"/>
          <p:nvPr/>
        </p:nvSpPr>
        <p:spPr>
          <a:xfrm>
            <a:off x="197962" y="4014349"/>
            <a:ext cx="4590854" cy="1200329"/>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rPr>
              <a:t>The data analysis clearly indicates that India stands out as the leading country in terms of film rentals, closely followed by China.</a:t>
            </a:r>
          </a:p>
          <a:p>
            <a:endParaRPr lang="en-US" dirty="0"/>
          </a:p>
        </p:txBody>
      </p:sp>
      <p:pic>
        <p:nvPicPr>
          <p:cNvPr id="6" name="Picture 5">
            <a:extLst>
              <a:ext uri="{FF2B5EF4-FFF2-40B4-BE49-F238E27FC236}">
                <a16:creationId xmlns:a16="http://schemas.microsoft.com/office/drawing/2014/main" id="{87AFF470-1103-0935-0B9D-A0A154552626}"/>
              </a:ext>
            </a:extLst>
          </p:cNvPr>
          <p:cNvPicPr>
            <a:picLocks noChangeAspect="1"/>
          </p:cNvPicPr>
          <p:nvPr/>
        </p:nvPicPr>
        <p:blipFill>
          <a:blip r:embed="rId2"/>
          <a:stretch>
            <a:fillRect/>
          </a:stretch>
        </p:blipFill>
        <p:spPr>
          <a:xfrm>
            <a:off x="5863472" y="2642630"/>
            <a:ext cx="6328528" cy="3777024"/>
          </a:xfrm>
          <a:prstGeom prst="rect">
            <a:avLst/>
          </a:prstGeom>
        </p:spPr>
      </p:pic>
    </p:spTree>
    <p:extLst>
      <p:ext uri="{BB962C8B-B14F-4D97-AF65-F5344CB8AC3E}">
        <p14:creationId xmlns:p14="http://schemas.microsoft.com/office/powerpoint/2010/main" val="1647475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20E0C3-998E-F824-AFB5-BFCF312BF288}"/>
              </a:ext>
            </a:extLst>
          </p:cNvPr>
          <p:cNvSpPr txBox="1"/>
          <p:nvPr/>
        </p:nvSpPr>
        <p:spPr>
          <a:xfrm>
            <a:off x="131975" y="169682"/>
            <a:ext cx="6777872" cy="1231106"/>
          </a:xfrm>
          <a:prstGeom prst="rect">
            <a:avLst/>
          </a:prstGeom>
          <a:noFill/>
        </p:spPr>
        <p:txBody>
          <a:bodyPr wrap="square" rtlCol="0">
            <a:spAutoFit/>
          </a:bodyPr>
          <a:lstStyle/>
          <a:p>
            <a:r>
              <a:rPr lang="en-US" sz="2800" b="1" kern="100" dirty="0">
                <a:effectLst/>
                <a:latin typeface="Calibri" panose="020F0502020204030204" pitchFamily="34" charset="0"/>
                <a:ea typeface="Calibri" panose="020F0502020204030204" pitchFamily="34" charset="0"/>
                <a:cs typeface="Calibri" panose="020F0502020204030204" pitchFamily="34" charset="0"/>
              </a:rPr>
              <a:t>10.</a:t>
            </a:r>
            <a:r>
              <a:rPr lang="en-US" sz="2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b="1" kern="100" dirty="0">
                <a:effectLst/>
                <a:latin typeface="Calibri" panose="020F0502020204030204" pitchFamily="34" charset="0"/>
                <a:ea typeface="Calibri" panose="020F0502020204030204" pitchFamily="34" charset="0"/>
                <a:cs typeface="Calibri" panose="020F0502020204030204" pitchFamily="34" charset="0"/>
              </a:rPr>
              <a:t>Do specific film categories attract different age groups of customers?</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graphicFrame>
        <p:nvGraphicFramePr>
          <p:cNvPr id="4" name="Chart 3">
            <a:extLst>
              <a:ext uri="{FF2B5EF4-FFF2-40B4-BE49-F238E27FC236}">
                <a16:creationId xmlns:a16="http://schemas.microsoft.com/office/drawing/2014/main" id="{0734C7F2-D8E7-23DC-A279-69DE16AADB1B}"/>
              </a:ext>
            </a:extLst>
          </p:cNvPr>
          <p:cNvGraphicFramePr/>
          <p:nvPr>
            <p:extLst>
              <p:ext uri="{D42A27DB-BD31-4B8C-83A1-F6EECF244321}">
                <p14:modId xmlns:p14="http://schemas.microsoft.com/office/powerpoint/2010/main" val="3752688915"/>
              </p:ext>
            </p:extLst>
          </p:nvPr>
        </p:nvGraphicFramePr>
        <p:xfrm>
          <a:off x="5854045" y="1762812"/>
          <a:ext cx="6089715" cy="386499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0025CD1E-A4D2-91C5-3B06-0D1E24FF3691}"/>
              </a:ext>
            </a:extLst>
          </p:cNvPr>
          <p:cNvSpPr txBox="1"/>
          <p:nvPr/>
        </p:nvSpPr>
        <p:spPr>
          <a:xfrm>
            <a:off x="311085" y="1762812"/>
            <a:ext cx="5015059" cy="4247317"/>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Firstly, individuals above 18 years of age exhibit the highest preferences for most genres, indicating a broad spectrum of interests.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P</a:t>
            </a:r>
            <a:r>
              <a:rPr lang="en-US" sz="1800" dirty="0">
                <a:effectLst/>
                <a:latin typeface="Calibri" panose="020F0502020204030204" pitchFamily="34" charset="0"/>
                <a:ea typeface="Calibri" panose="020F0502020204030204" pitchFamily="34" charset="0"/>
              </a:rPr>
              <a:t>eople under 7 years tend to have the lowest preferences for many genres.</a:t>
            </a:r>
          </a:p>
          <a:p>
            <a:pPr marL="285750" indent="-28575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Calibri" panose="020F0502020204030204" pitchFamily="34" charset="0"/>
              </a:rPr>
              <a:t>The age group between 7 and 13 years demonstrates a middle ground in genre preferences, showcasing a developing taste that bridges the gap between the very young and adult audiences.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The genre of "Animation" garners popularity across all age groups, with a particular appeal to those under 7 and above 18 years. </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"Sports" content emerges as a strong preference for both individuals above 18 and under 13 years</a:t>
            </a:r>
            <a:endParaRPr lang="en-US" dirty="0"/>
          </a:p>
        </p:txBody>
      </p:sp>
    </p:spTree>
    <p:extLst>
      <p:ext uri="{BB962C8B-B14F-4D97-AF65-F5344CB8AC3E}">
        <p14:creationId xmlns:p14="http://schemas.microsoft.com/office/powerpoint/2010/main" val="2145096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CD4149-B021-A5A7-18D9-A7D998B34D10}"/>
              </a:ext>
            </a:extLst>
          </p:cNvPr>
          <p:cNvSpPr txBox="1"/>
          <p:nvPr/>
        </p:nvSpPr>
        <p:spPr>
          <a:xfrm>
            <a:off x="254524" y="216816"/>
            <a:ext cx="5740923" cy="1661993"/>
          </a:xfrm>
          <a:prstGeom prst="rect">
            <a:avLst/>
          </a:prstGeom>
          <a:noFill/>
        </p:spPr>
        <p:txBody>
          <a:bodyPr wrap="square" rtlCol="0">
            <a:spAutoFit/>
          </a:bodyPr>
          <a:lstStyle/>
          <a:p>
            <a:r>
              <a:rPr lang="en-US" sz="2800" b="1" kern="100" dirty="0">
                <a:effectLst/>
                <a:latin typeface="Calibri" panose="020F0502020204030204" pitchFamily="34" charset="0"/>
                <a:ea typeface="Calibri" panose="020F0502020204030204" pitchFamily="34" charset="0"/>
                <a:cs typeface="Calibri" panose="020F0502020204030204" pitchFamily="34" charset="0"/>
              </a:rPr>
              <a:t>11.</a:t>
            </a: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b="1" kern="100" dirty="0">
                <a:effectLst/>
                <a:latin typeface="Calibri" panose="020F0502020204030204" pitchFamily="34" charset="0"/>
                <a:ea typeface="Calibri" panose="020F0502020204030204" pitchFamily="34" charset="0"/>
                <a:cs typeface="Calibri" panose="020F0502020204030204" pitchFamily="34" charset="0"/>
              </a:rPr>
              <a:t>What are the demographics and preferences of the highest-spending customers?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D1C68070-7ED1-936A-EE4A-59D75F4420EE}"/>
              </a:ext>
            </a:extLst>
          </p:cNvPr>
          <p:cNvSpPr txBox="1"/>
          <p:nvPr/>
        </p:nvSpPr>
        <p:spPr>
          <a:xfrm>
            <a:off x="150829" y="2347274"/>
            <a:ext cx="551468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T</a:t>
            </a:r>
            <a:r>
              <a:rPr lang="en-US" sz="1800" dirty="0">
                <a:effectLst/>
                <a:latin typeface="Calibri" panose="020F0502020204030204" pitchFamily="34" charset="0"/>
                <a:ea typeface="Calibri" panose="020F0502020204030204" pitchFamily="34" charset="0"/>
              </a:rPr>
              <a:t>he top spending customers consistently belong to the same demographic group – individuals above 18 years of age. </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They favor genres like "Sports," "Action," "Sci-Fi," and "Drama" movies.</a:t>
            </a:r>
            <a:endParaRPr lang="en-US" dirty="0"/>
          </a:p>
        </p:txBody>
      </p:sp>
      <p:pic>
        <p:nvPicPr>
          <p:cNvPr id="4" name="Picture 3">
            <a:extLst>
              <a:ext uri="{FF2B5EF4-FFF2-40B4-BE49-F238E27FC236}">
                <a16:creationId xmlns:a16="http://schemas.microsoft.com/office/drawing/2014/main" id="{2A433EC1-077E-B061-C839-174A71CA3743}"/>
              </a:ext>
            </a:extLst>
          </p:cNvPr>
          <p:cNvPicPr>
            <a:picLocks noChangeAspect="1"/>
          </p:cNvPicPr>
          <p:nvPr/>
        </p:nvPicPr>
        <p:blipFill>
          <a:blip r:embed="rId2"/>
          <a:stretch>
            <a:fillRect/>
          </a:stretch>
        </p:blipFill>
        <p:spPr>
          <a:xfrm>
            <a:off x="5778631" y="2049618"/>
            <a:ext cx="5986649" cy="2072640"/>
          </a:xfrm>
          <a:prstGeom prst="rect">
            <a:avLst/>
          </a:prstGeom>
        </p:spPr>
      </p:pic>
    </p:spTree>
    <p:extLst>
      <p:ext uri="{BB962C8B-B14F-4D97-AF65-F5344CB8AC3E}">
        <p14:creationId xmlns:p14="http://schemas.microsoft.com/office/powerpoint/2010/main" val="4164922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820801-C373-B503-E2A3-F69D9B7259E3}"/>
              </a:ext>
            </a:extLst>
          </p:cNvPr>
          <p:cNvSpPr txBox="1"/>
          <p:nvPr/>
        </p:nvSpPr>
        <p:spPr>
          <a:xfrm>
            <a:off x="292230" y="150829"/>
            <a:ext cx="7814821" cy="954107"/>
          </a:xfrm>
          <a:prstGeom prst="rect">
            <a:avLst/>
          </a:prstGeom>
          <a:noFill/>
        </p:spPr>
        <p:txBody>
          <a:bodyPr wrap="square" rtlCol="0">
            <a:spAutoFit/>
          </a:bodyPr>
          <a:lstStyle/>
          <a:p>
            <a:r>
              <a:rPr lang="en-US" sz="2800" b="1" dirty="0">
                <a:effectLst/>
                <a:latin typeface="Calibri" panose="020F0502020204030204" pitchFamily="34" charset="0"/>
                <a:ea typeface="Calibri" panose="020F0502020204030204" pitchFamily="34" charset="0"/>
              </a:rPr>
              <a:t>12.</a:t>
            </a:r>
            <a:r>
              <a:rPr lang="en-US" sz="28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b="1" dirty="0">
                <a:effectLst/>
                <a:latin typeface="Calibri" panose="020F0502020204030204" pitchFamily="34" charset="0"/>
                <a:ea typeface="Calibri" panose="020F0502020204030204" pitchFamily="34" charset="0"/>
              </a:rPr>
              <a:t>How does the availability of inventory impact customer satisfaction and repeat business?</a:t>
            </a:r>
            <a:endParaRPr lang="en-US" sz="2800" dirty="0"/>
          </a:p>
        </p:txBody>
      </p:sp>
      <p:sp>
        <p:nvSpPr>
          <p:cNvPr id="3" name="TextBox 2">
            <a:extLst>
              <a:ext uri="{FF2B5EF4-FFF2-40B4-BE49-F238E27FC236}">
                <a16:creationId xmlns:a16="http://schemas.microsoft.com/office/drawing/2014/main" id="{412AF1B3-926D-5563-DD42-29D8FBD39AD9}"/>
              </a:ext>
            </a:extLst>
          </p:cNvPr>
          <p:cNvSpPr txBox="1"/>
          <p:nvPr/>
        </p:nvSpPr>
        <p:spPr>
          <a:xfrm>
            <a:off x="292230" y="1282045"/>
            <a:ext cx="6146276" cy="861774"/>
          </a:xfrm>
          <a:prstGeom prst="rect">
            <a:avLst/>
          </a:prstGeom>
          <a:noFill/>
        </p:spPr>
        <p:txBody>
          <a:bodyPr wrap="square" rtlCol="0">
            <a:spAutoFit/>
          </a:bodyPr>
          <a:lstStyle/>
          <a:p>
            <a:r>
              <a:rPr lang="en-US" sz="1600" kern="100" dirty="0">
                <a:effectLst/>
                <a:latin typeface="Calibri" panose="020F0502020204030204" pitchFamily="34" charset="0"/>
                <a:ea typeface="Calibri" panose="020F0502020204030204" pitchFamily="34" charset="0"/>
                <a:cs typeface="Calibri" panose="020F0502020204030204" pitchFamily="34" charset="0"/>
              </a:rPr>
              <a:t>To solve this problem statement, we don't have the relevant data we need the data for customer satisfaction to solve this problem.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307A028C-D959-C62E-F9BD-CD7133C2B330}"/>
              </a:ext>
            </a:extLst>
          </p:cNvPr>
          <p:cNvSpPr txBox="1"/>
          <p:nvPr/>
        </p:nvSpPr>
        <p:spPr>
          <a:xfrm>
            <a:off x="490194" y="2224726"/>
            <a:ext cx="4864231" cy="650449"/>
          </a:xfrm>
          <a:prstGeom prst="rect">
            <a:avLst/>
          </a:prstGeom>
          <a:noFill/>
        </p:spPr>
        <p:txBody>
          <a:bodyPr wrap="square" rtlCol="0">
            <a:spAutoFit/>
          </a:bodyPr>
          <a:lstStyle/>
          <a:p>
            <a:r>
              <a:rPr lang="en-US" sz="1800" b="1" dirty="0">
                <a:effectLst/>
                <a:latin typeface="Calibri" panose="020F0502020204030204" pitchFamily="34" charset="0"/>
                <a:ea typeface="Calibri" panose="020F0502020204030204" pitchFamily="34" charset="0"/>
              </a:rPr>
              <a:t>The most popular genre in each store in terms of revenue and frequency.</a:t>
            </a:r>
            <a:endParaRPr lang="en-US" dirty="0"/>
          </a:p>
        </p:txBody>
      </p:sp>
      <p:graphicFrame>
        <p:nvGraphicFramePr>
          <p:cNvPr id="5" name="Chart 4">
            <a:extLst>
              <a:ext uri="{FF2B5EF4-FFF2-40B4-BE49-F238E27FC236}">
                <a16:creationId xmlns:a16="http://schemas.microsoft.com/office/drawing/2014/main" id="{75D4C24C-136E-7CCF-3E6F-B5CAABB55E32}"/>
              </a:ext>
            </a:extLst>
          </p:cNvPr>
          <p:cNvGraphicFramePr/>
          <p:nvPr>
            <p:extLst>
              <p:ext uri="{D42A27DB-BD31-4B8C-83A1-F6EECF244321}">
                <p14:modId xmlns:p14="http://schemas.microsoft.com/office/powerpoint/2010/main" val="1865842025"/>
              </p:ext>
            </p:extLst>
          </p:nvPr>
        </p:nvGraphicFramePr>
        <p:xfrm>
          <a:off x="6666322" y="1809947"/>
          <a:ext cx="5525678" cy="3525624"/>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47873BF8-D8CB-7FD3-0EE2-F1965600A176}"/>
              </a:ext>
            </a:extLst>
          </p:cNvPr>
          <p:cNvSpPr txBox="1"/>
          <p:nvPr/>
        </p:nvSpPr>
        <p:spPr>
          <a:xfrm>
            <a:off x="395926" y="3429000"/>
            <a:ext cx="5156462"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For Store 1, the data reveals that the genre of "Drama" holds the top position in both revenue generation and rental frequency.</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F</a:t>
            </a:r>
            <a:r>
              <a:rPr lang="en-US" sz="1800" dirty="0">
                <a:effectLst/>
                <a:latin typeface="Calibri" panose="020F0502020204030204" pitchFamily="34" charset="0"/>
                <a:ea typeface="Calibri" panose="020F0502020204030204" pitchFamily="34" charset="0"/>
              </a:rPr>
              <a:t>or Store 2, "Sports" emerges as the leading genre in terms of both revenue and rental frequency.</a:t>
            </a:r>
            <a:endParaRPr lang="en-US" dirty="0"/>
          </a:p>
        </p:txBody>
      </p:sp>
    </p:spTree>
    <p:extLst>
      <p:ext uri="{BB962C8B-B14F-4D97-AF65-F5344CB8AC3E}">
        <p14:creationId xmlns:p14="http://schemas.microsoft.com/office/powerpoint/2010/main" val="30965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29139C-5635-0F69-7F87-2271550E7537}"/>
              </a:ext>
            </a:extLst>
          </p:cNvPr>
          <p:cNvSpPr txBox="1"/>
          <p:nvPr/>
        </p:nvSpPr>
        <p:spPr>
          <a:xfrm>
            <a:off x="414779" y="235670"/>
            <a:ext cx="6674178" cy="1661993"/>
          </a:xfrm>
          <a:prstGeom prst="rect">
            <a:avLst/>
          </a:prstGeom>
          <a:noFill/>
        </p:spPr>
        <p:txBody>
          <a:bodyPr wrap="square" rtlCol="0">
            <a:spAutoFit/>
          </a:bodyPr>
          <a:lstStyle/>
          <a:p>
            <a:r>
              <a:rPr lang="en-US" sz="2800" b="1" kern="100" dirty="0">
                <a:effectLst/>
                <a:latin typeface="Calibri" panose="020F0502020204030204" pitchFamily="34" charset="0"/>
                <a:ea typeface="Calibri" panose="020F0502020204030204" pitchFamily="34" charset="0"/>
                <a:cs typeface="Calibri" panose="020F0502020204030204" pitchFamily="34" charset="0"/>
              </a:rPr>
              <a:t>13.</a:t>
            </a: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b="1" kern="100" dirty="0">
                <a:effectLst/>
                <a:latin typeface="Calibri" panose="020F0502020204030204" pitchFamily="34" charset="0"/>
                <a:ea typeface="Calibri" panose="020F0502020204030204" pitchFamily="34" charset="0"/>
                <a:cs typeface="Calibri" panose="020F0502020204030204" pitchFamily="34" charset="0"/>
              </a:rPr>
              <a:t>What are the busiest hours or days for each store location, and how does it impact staffing requirements?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D4B5ACF8-8A24-2C1B-82AA-FB3178088481}"/>
              </a:ext>
            </a:extLst>
          </p:cNvPr>
          <p:cNvSpPr txBox="1"/>
          <p:nvPr/>
        </p:nvSpPr>
        <p:spPr>
          <a:xfrm>
            <a:off x="527901" y="2149311"/>
            <a:ext cx="4996206" cy="4524315"/>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Store 1 experiences its busiest hour at 10 AM in Lethbridge, signifying a significant influx of customers during that time.</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Store 2 witnesses its busiest hour at 8 AM in Woodbridge</a:t>
            </a:r>
            <a:r>
              <a:rPr lang="en-US" dirty="0">
                <a:latin typeface="Calibri" panose="020F0502020204030204" pitchFamily="34" charset="0"/>
                <a:ea typeface="Calibri" panose="020F0502020204030204" pitchFamily="34" charset="0"/>
              </a:rPr>
              <a:t>.</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This peak hour suggests that a substantial crowd converges on the store, </a:t>
            </a:r>
            <a:endParaRPr lang="en-US" dirty="0">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To efficiently manage the increased customer traffic during these peak hours, it is imperative to have an adequate number of staff members on duty.</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A</a:t>
            </a:r>
            <a:r>
              <a:rPr lang="en-US" sz="1800" dirty="0">
                <a:effectLst/>
                <a:latin typeface="Calibri" panose="020F0502020204030204" pitchFamily="34" charset="0"/>
                <a:ea typeface="Calibri" panose="020F0502020204030204" pitchFamily="34" charset="0"/>
              </a:rPr>
              <a:t>ssigning experienced and skilled employees during these peak hours can be advantageous. They are more adept at handling the rush, addressing customer inquiries, and maintaining order in the store</a:t>
            </a:r>
            <a:endParaRPr lang="en-US" dirty="0"/>
          </a:p>
        </p:txBody>
      </p:sp>
      <p:pic>
        <p:nvPicPr>
          <p:cNvPr id="4" name="Picture 3">
            <a:extLst>
              <a:ext uri="{FF2B5EF4-FFF2-40B4-BE49-F238E27FC236}">
                <a16:creationId xmlns:a16="http://schemas.microsoft.com/office/drawing/2014/main" id="{3068BA01-42C7-6418-31AD-C4E9B35D062B}"/>
              </a:ext>
            </a:extLst>
          </p:cNvPr>
          <p:cNvPicPr>
            <a:picLocks noChangeAspect="1"/>
          </p:cNvPicPr>
          <p:nvPr/>
        </p:nvPicPr>
        <p:blipFill>
          <a:blip r:embed="rId2"/>
          <a:stretch>
            <a:fillRect/>
          </a:stretch>
        </p:blipFill>
        <p:spPr>
          <a:xfrm>
            <a:off x="6667895" y="1961294"/>
            <a:ext cx="5524105" cy="1055803"/>
          </a:xfrm>
          <a:prstGeom prst="rect">
            <a:avLst/>
          </a:prstGeom>
        </p:spPr>
      </p:pic>
      <p:graphicFrame>
        <p:nvGraphicFramePr>
          <p:cNvPr id="7" name="Chart 6">
            <a:extLst>
              <a:ext uri="{FF2B5EF4-FFF2-40B4-BE49-F238E27FC236}">
                <a16:creationId xmlns:a16="http://schemas.microsoft.com/office/drawing/2014/main" id="{830789F6-5530-6377-8662-FEED793A51AD}"/>
              </a:ext>
            </a:extLst>
          </p:cNvPr>
          <p:cNvGraphicFramePr/>
          <p:nvPr>
            <p:extLst>
              <p:ext uri="{D42A27DB-BD31-4B8C-83A1-F6EECF244321}">
                <p14:modId xmlns:p14="http://schemas.microsoft.com/office/powerpoint/2010/main" val="4042243656"/>
              </p:ext>
            </p:extLst>
          </p:nvPr>
        </p:nvGraphicFramePr>
        <p:xfrm>
          <a:off x="7226168" y="3080728"/>
          <a:ext cx="4717592" cy="32490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11551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C52AC9-5EF6-A256-0365-07A1C688DD58}"/>
              </a:ext>
            </a:extLst>
          </p:cNvPr>
          <p:cNvPicPr>
            <a:picLocks noChangeAspect="1"/>
          </p:cNvPicPr>
          <p:nvPr/>
        </p:nvPicPr>
        <p:blipFill>
          <a:blip r:embed="rId2"/>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07B66CB8-F866-AE92-C372-1E58DD386420}"/>
              </a:ext>
            </a:extLst>
          </p:cNvPr>
          <p:cNvSpPr txBox="1"/>
          <p:nvPr/>
        </p:nvSpPr>
        <p:spPr>
          <a:xfrm>
            <a:off x="1203490" y="1351508"/>
            <a:ext cx="9351390" cy="4154984"/>
          </a:xfrm>
          <a:prstGeom prst="rect">
            <a:avLst/>
          </a:prstGeom>
          <a:noFill/>
        </p:spPr>
        <p:txBody>
          <a:bodyPr wrap="square" rtlCol="0">
            <a:spAutoFit/>
          </a:bodyPr>
          <a:lstStyle/>
          <a:p>
            <a:pPr algn="ctr"/>
            <a:r>
              <a:rPr lang="en-US" sz="8800" b="1" dirty="0">
                <a:latin typeface="Arial Rounded MT Bold" panose="020F0704030504030204" pitchFamily="34" charset="0"/>
              </a:rPr>
              <a:t>Power BI Problem Statements</a:t>
            </a:r>
          </a:p>
        </p:txBody>
      </p:sp>
    </p:spTree>
    <p:extLst>
      <p:ext uri="{BB962C8B-B14F-4D97-AF65-F5344CB8AC3E}">
        <p14:creationId xmlns:p14="http://schemas.microsoft.com/office/powerpoint/2010/main" val="3253066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39E9F0-1D86-9D9A-6A84-D9AFD7CA6361}"/>
              </a:ext>
            </a:extLst>
          </p:cNvPr>
          <p:cNvSpPr txBox="1"/>
          <p:nvPr/>
        </p:nvSpPr>
        <p:spPr>
          <a:xfrm>
            <a:off x="320511" y="254524"/>
            <a:ext cx="6579910" cy="1661993"/>
          </a:xfrm>
          <a:prstGeom prst="rect">
            <a:avLst/>
          </a:prstGeom>
          <a:noFill/>
        </p:spPr>
        <p:txBody>
          <a:bodyPr wrap="square" rtlCol="0">
            <a:spAutoFit/>
          </a:bodyPr>
          <a:lstStyle/>
          <a:p>
            <a:r>
              <a:rPr lang="en-US" sz="2800" b="1" kern="100" dirty="0">
                <a:effectLst/>
                <a:latin typeface="Calibri" panose="020F0502020204030204" pitchFamily="34" charset="0"/>
                <a:ea typeface="Calibri" panose="020F0502020204030204" pitchFamily="34" charset="0"/>
                <a:cs typeface="Calibri" panose="020F0502020204030204" pitchFamily="34" charset="0"/>
              </a:rPr>
              <a:t>14.</a:t>
            </a: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b="1" kern="100" dirty="0">
                <a:effectLst/>
                <a:latin typeface="Calibri" panose="020F0502020204030204" pitchFamily="34" charset="0"/>
                <a:ea typeface="Calibri" panose="020F0502020204030204" pitchFamily="34" charset="0"/>
                <a:cs typeface="Calibri" panose="020F0502020204030204" pitchFamily="34" charset="0"/>
              </a:rPr>
              <a:t>What are the cultural or demographic factors that influence customer preferences in different locations?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graphicFrame>
        <p:nvGraphicFramePr>
          <p:cNvPr id="3" name="Chart 2">
            <a:extLst>
              <a:ext uri="{FF2B5EF4-FFF2-40B4-BE49-F238E27FC236}">
                <a16:creationId xmlns:a16="http://schemas.microsoft.com/office/drawing/2014/main" id="{8F494016-98A1-4992-A9E6-429686F5BDEF}"/>
              </a:ext>
            </a:extLst>
          </p:cNvPr>
          <p:cNvGraphicFramePr/>
          <p:nvPr>
            <p:extLst>
              <p:ext uri="{D42A27DB-BD31-4B8C-83A1-F6EECF244321}">
                <p14:modId xmlns:p14="http://schemas.microsoft.com/office/powerpoint/2010/main" val="3512510069"/>
              </p:ext>
            </p:extLst>
          </p:nvPr>
        </p:nvGraphicFramePr>
        <p:xfrm>
          <a:off x="6768445" y="1916517"/>
          <a:ext cx="5423555" cy="2881726"/>
        </p:xfrm>
        <a:graphic>
          <a:graphicData uri="http://schemas.openxmlformats.org/drawingml/2006/chart">
            <c:chart xmlns:c="http://schemas.openxmlformats.org/drawingml/2006/chart" xmlns:r="http://schemas.openxmlformats.org/officeDocument/2006/relationships" r:id="rId2"/>
          </a:graphicData>
        </a:graphic>
      </p:graphicFrame>
      <p:pic>
        <p:nvPicPr>
          <p:cNvPr id="4" name="Graphic 1">
            <a:extLst>
              <a:ext uri="{FF2B5EF4-FFF2-40B4-BE49-F238E27FC236}">
                <a16:creationId xmlns:a16="http://schemas.microsoft.com/office/drawing/2014/main" id="{04FD2235-AE1F-1D08-D6FE-545C410CB7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7810" y="4800148"/>
            <a:ext cx="2286000" cy="1819275"/>
          </a:xfrm>
          <a:prstGeom prst="rect">
            <a:avLst/>
          </a:prstGeom>
        </p:spPr>
      </p:pic>
      <p:pic>
        <p:nvPicPr>
          <p:cNvPr id="5" name="Graphic 1">
            <a:extLst>
              <a:ext uri="{FF2B5EF4-FFF2-40B4-BE49-F238E27FC236}">
                <a16:creationId xmlns:a16="http://schemas.microsoft.com/office/drawing/2014/main" id="{125F299D-F4C0-453A-7853-6C20FBBC13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80222" y="4798243"/>
            <a:ext cx="2286000" cy="1821180"/>
          </a:xfrm>
          <a:prstGeom prst="rect">
            <a:avLst/>
          </a:prstGeom>
        </p:spPr>
      </p:pic>
      <p:sp>
        <p:nvSpPr>
          <p:cNvPr id="6" name="TextBox 5">
            <a:extLst>
              <a:ext uri="{FF2B5EF4-FFF2-40B4-BE49-F238E27FC236}">
                <a16:creationId xmlns:a16="http://schemas.microsoft.com/office/drawing/2014/main" id="{3407A000-4242-E98D-15FB-440A03E3739E}"/>
              </a:ext>
            </a:extLst>
          </p:cNvPr>
          <p:cNvSpPr txBox="1"/>
          <p:nvPr/>
        </p:nvSpPr>
        <p:spPr>
          <a:xfrm>
            <a:off x="320511" y="2111604"/>
            <a:ext cx="5423555" cy="3693319"/>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rPr>
              <a:t>F</a:t>
            </a:r>
            <a:r>
              <a:rPr lang="en-US" sz="1800" dirty="0">
                <a:effectLst/>
                <a:latin typeface="Calibri" panose="020F0502020204030204" pitchFamily="34" charset="0"/>
                <a:ea typeface="Calibri" panose="020F0502020204030204" pitchFamily="34" charset="0"/>
              </a:rPr>
              <a:t>ilm categories like "Music," "Games," "Sci-Fi," and "Documentary" emerge as universally popular, transcending geographical and age boundaries.</a:t>
            </a:r>
          </a:p>
          <a:p>
            <a:r>
              <a:rPr lang="en-US" sz="1800" dirty="0">
                <a:effectLst/>
                <a:latin typeface="Calibri" panose="020F0502020204030204" pitchFamily="34" charset="0"/>
                <a:ea typeface="Calibri" panose="020F0502020204030204" pitchFamily="34" charset="0"/>
              </a:rPr>
              <a:t>"People above 18 years," indicating that adults comprise the primary audience for movie rentals.</a:t>
            </a:r>
          </a:p>
          <a:p>
            <a:r>
              <a:rPr lang="en-US" sz="1800" dirty="0">
                <a:effectLst/>
                <a:latin typeface="Calibri" panose="020F0502020204030204" pitchFamily="34" charset="0"/>
                <a:ea typeface="Calibri" panose="020F0502020204030204" pitchFamily="34" charset="0"/>
              </a:rPr>
              <a:t>there is also notable engagement in the "All-Age Group" and "People under 13 years" categories.</a:t>
            </a:r>
          </a:p>
          <a:p>
            <a:r>
              <a:rPr lang="en-US" sz="1800" dirty="0">
                <a:effectLst/>
                <a:latin typeface="Calibri" panose="020F0502020204030204" pitchFamily="34" charset="0"/>
                <a:ea typeface="Calibri" panose="020F0502020204030204" pitchFamily="34" charset="0"/>
              </a:rPr>
              <a:t>Sports" enjoys popularity in China and India, aligning with the strong sports culture in these countries. In contrast, the United States leans towards "Games," reflecting the gaming culture prevalent there, while Brazil favors "Drama," </a:t>
            </a:r>
            <a:r>
              <a:rPr lang="en-US" dirty="0">
                <a:latin typeface="Calibri" panose="020F0502020204030204" pitchFamily="34" charset="0"/>
                <a:ea typeface="Calibri" panose="020F0502020204030204" pitchFamily="34" charset="0"/>
              </a:rPr>
              <a:t>.</a:t>
            </a:r>
          </a:p>
          <a:p>
            <a:endParaRPr lang="en-US" dirty="0"/>
          </a:p>
        </p:txBody>
      </p:sp>
    </p:spTree>
    <p:extLst>
      <p:ext uri="{BB962C8B-B14F-4D97-AF65-F5344CB8AC3E}">
        <p14:creationId xmlns:p14="http://schemas.microsoft.com/office/powerpoint/2010/main" val="811681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9AA4CC-3B1B-4DD6-8196-4850D3D59FAD}"/>
              </a:ext>
            </a:extLst>
          </p:cNvPr>
          <p:cNvSpPr txBox="1"/>
          <p:nvPr/>
        </p:nvSpPr>
        <p:spPr>
          <a:xfrm>
            <a:off x="150828" y="0"/>
            <a:ext cx="9115719" cy="1231106"/>
          </a:xfrm>
          <a:prstGeom prst="rect">
            <a:avLst/>
          </a:prstGeom>
          <a:noFill/>
        </p:spPr>
        <p:txBody>
          <a:bodyPr wrap="square" rtlCol="0">
            <a:spAutoFit/>
          </a:bodyPr>
          <a:lstStyle/>
          <a:p>
            <a:r>
              <a:rPr lang="en-US" sz="2800" b="1" kern="100" dirty="0">
                <a:effectLst/>
                <a:latin typeface="Calibri" panose="020F0502020204030204" pitchFamily="34" charset="0"/>
                <a:ea typeface="Calibri" panose="020F0502020204030204" pitchFamily="34" charset="0"/>
                <a:cs typeface="Calibri" panose="020F0502020204030204" pitchFamily="34" charset="0"/>
              </a:rPr>
              <a:t>15.</a:t>
            </a: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b="1" kern="100" dirty="0">
                <a:effectLst/>
                <a:latin typeface="Calibri" panose="020F0502020204030204" pitchFamily="34" charset="0"/>
                <a:ea typeface="Calibri" panose="020F0502020204030204" pitchFamily="34" charset="0"/>
                <a:cs typeface="Calibri" panose="020F0502020204030204" pitchFamily="34" charset="0"/>
              </a:rPr>
              <a:t>How does the availability of films in different languages impact customer satisfaction and rental frequency?</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595660F9-A50B-0DC5-B2EF-FA512B914A5B}"/>
              </a:ext>
            </a:extLst>
          </p:cNvPr>
          <p:cNvSpPr txBox="1"/>
          <p:nvPr/>
        </p:nvSpPr>
        <p:spPr>
          <a:xfrm>
            <a:off x="226243" y="1231106"/>
            <a:ext cx="8144759" cy="800219"/>
          </a:xfrm>
          <a:prstGeom prst="rect">
            <a:avLst/>
          </a:prstGeom>
          <a:noFill/>
        </p:spPr>
        <p:txBody>
          <a:bodyPr wrap="square" rtlCol="0">
            <a:spAutoFit/>
          </a:bodyPr>
          <a:lstStyle/>
          <a:p>
            <a:r>
              <a:rPr lang="en-US" sz="1400" kern="100" dirty="0">
                <a:effectLst/>
                <a:latin typeface="Calibri" panose="020F0502020204030204" pitchFamily="34" charset="0"/>
                <a:ea typeface="Calibri" panose="020F0502020204030204" pitchFamily="34" charset="0"/>
                <a:cs typeface="Calibri" panose="020F0502020204030204" pitchFamily="34" charset="0"/>
              </a:rPr>
              <a:t>To solve this problem statement, we don't have the relevant data of customer satisfaction and also, we have data for only one film language i.e. English. We need Data related customer satisfaction.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496E74AE-04EB-25F2-7900-63481AA3AFDC}"/>
              </a:ext>
            </a:extLst>
          </p:cNvPr>
          <p:cNvSpPr txBox="1"/>
          <p:nvPr/>
        </p:nvSpPr>
        <p:spPr>
          <a:xfrm>
            <a:off x="311085" y="2031325"/>
            <a:ext cx="5410985" cy="646331"/>
          </a:xfrm>
          <a:prstGeom prst="rect">
            <a:avLst/>
          </a:prstGeom>
          <a:noFill/>
        </p:spPr>
        <p:txBody>
          <a:bodyPr wrap="square" rtlCol="0">
            <a:spAutoFit/>
          </a:bodyPr>
          <a:lstStyle/>
          <a:p>
            <a:r>
              <a:rPr lang="en-US" sz="1800" b="1" dirty="0">
                <a:effectLst/>
                <a:latin typeface="Calibri" panose="020F0502020204030204" pitchFamily="34" charset="0"/>
                <a:ea typeface="Calibri" panose="020F0502020204030204" pitchFamily="34" charset="0"/>
              </a:rPr>
              <a:t>Top 10 customers according to total spending and Frequency</a:t>
            </a:r>
            <a:endParaRPr lang="en-US" b="1" dirty="0"/>
          </a:p>
        </p:txBody>
      </p:sp>
      <p:sp>
        <p:nvSpPr>
          <p:cNvPr id="5" name="TextBox 4">
            <a:extLst>
              <a:ext uri="{FF2B5EF4-FFF2-40B4-BE49-F238E27FC236}">
                <a16:creationId xmlns:a16="http://schemas.microsoft.com/office/drawing/2014/main" id="{C79FD034-4D66-2B26-58B0-154EA3695F15}"/>
              </a:ext>
            </a:extLst>
          </p:cNvPr>
          <p:cNvSpPr txBox="1"/>
          <p:nvPr/>
        </p:nvSpPr>
        <p:spPr>
          <a:xfrm>
            <a:off x="226243" y="3101419"/>
            <a:ext cx="5627802"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Karl Seal and Eleanor Hunt, who stand out in terms of their total spendings and rental frequency. </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In addition, extending offers and coupons to the top 10 customers, who likely represent a significant portion of the store's revenue, can not only retain their loyalty but also act as a marketing strategy by setting an example for other customers</a:t>
            </a:r>
            <a:endParaRPr lang="en-US" dirty="0"/>
          </a:p>
        </p:txBody>
      </p:sp>
      <p:graphicFrame>
        <p:nvGraphicFramePr>
          <p:cNvPr id="6" name="Chart 5">
            <a:extLst>
              <a:ext uri="{FF2B5EF4-FFF2-40B4-BE49-F238E27FC236}">
                <a16:creationId xmlns:a16="http://schemas.microsoft.com/office/drawing/2014/main" id="{D961E10B-6BFC-87B3-5232-E132061ED72A}"/>
              </a:ext>
            </a:extLst>
          </p:cNvPr>
          <p:cNvGraphicFramePr/>
          <p:nvPr>
            <p:extLst>
              <p:ext uri="{D42A27DB-BD31-4B8C-83A1-F6EECF244321}">
                <p14:modId xmlns:p14="http://schemas.microsoft.com/office/powerpoint/2010/main" val="3616598176"/>
              </p:ext>
            </p:extLst>
          </p:nvPr>
        </p:nvGraphicFramePr>
        <p:xfrm>
          <a:off x="6096000" y="2177592"/>
          <a:ext cx="6096000" cy="31768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27125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B4706F-BA2F-E961-79B5-065D15937D69}"/>
              </a:ext>
            </a:extLst>
          </p:cNvPr>
          <p:cNvSpPr txBox="1"/>
          <p:nvPr/>
        </p:nvSpPr>
        <p:spPr>
          <a:xfrm>
            <a:off x="1281951" y="1782699"/>
            <a:ext cx="9968753" cy="4154984"/>
          </a:xfrm>
          <a:prstGeom prst="rect">
            <a:avLst/>
          </a:prstGeom>
          <a:noFill/>
        </p:spPr>
        <p:txBody>
          <a:bodyPr wrap="square" rtlCol="0">
            <a:spAutoFit/>
          </a:bodyPr>
          <a:lstStyle/>
          <a:p>
            <a:r>
              <a:rPr lang="en-US" sz="2400" dirty="0"/>
              <a:t>Our project on the Sakila Dataset has successfully leveraged SQL for comprehensive data analysis. Our customer behavior analysis identified rental trends, top spenders, customer segments, and age brackets, offering insights for inventory and marketing strategies. Store operation analysis revealed performance variations, guiding strategic decisions. Film inventory analysis pinpointed categories for optimization. Staff performance insights enabled efficient training. Power BI enhanced data visualization, and Exploratory Data Analysis further enriched our understanding. Through SQL proficiency, we addressed a wide range of questions. Sharing our methodologies and findings promotes knowledge sharing, underscoring the practical value of data analysis and SQL in informed decision-making.</a:t>
            </a:r>
          </a:p>
        </p:txBody>
      </p:sp>
      <p:sp>
        <p:nvSpPr>
          <p:cNvPr id="3" name="TextBox 2">
            <a:extLst>
              <a:ext uri="{FF2B5EF4-FFF2-40B4-BE49-F238E27FC236}">
                <a16:creationId xmlns:a16="http://schemas.microsoft.com/office/drawing/2014/main" id="{640A7551-52F3-59D6-F344-BBE650C632EC}"/>
              </a:ext>
            </a:extLst>
          </p:cNvPr>
          <p:cNvSpPr txBox="1"/>
          <p:nvPr/>
        </p:nvSpPr>
        <p:spPr>
          <a:xfrm>
            <a:off x="3469341" y="566374"/>
            <a:ext cx="4706471" cy="707886"/>
          </a:xfrm>
          <a:prstGeom prst="rect">
            <a:avLst/>
          </a:prstGeom>
          <a:noFill/>
        </p:spPr>
        <p:txBody>
          <a:bodyPr wrap="square" rtlCol="0">
            <a:spAutoFit/>
          </a:bodyPr>
          <a:lstStyle/>
          <a:p>
            <a:pPr algn="ctr"/>
            <a:r>
              <a:rPr lang="en-US" sz="4000" b="1" dirty="0"/>
              <a:t>CONCLUSION</a:t>
            </a:r>
          </a:p>
        </p:txBody>
      </p:sp>
    </p:spTree>
    <p:extLst>
      <p:ext uri="{BB962C8B-B14F-4D97-AF65-F5344CB8AC3E}">
        <p14:creationId xmlns:p14="http://schemas.microsoft.com/office/powerpoint/2010/main" val="2506966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952674-58E0-BDAA-A876-2ED612C54358}"/>
              </a:ext>
            </a:extLst>
          </p:cNvPr>
          <p:cNvPicPr>
            <a:picLocks noChangeAspect="1"/>
          </p:cNvPicPr>
          <p:nvPr/>
        </p:nvPicPr>
        <p:blipFill>
          <a:blip r:embed="rId2"/>
          <a:stretch>
            <a:fillRect/>
          </a:stretch>
        </p:blipFill>
        <p:spPr>
          <a:xfrm>
            <a:off x="0" y="2627"/>
            <a:ext cx="12196676" cy="6855373"/>
          </a:xfrm>
          <a:prstGeom prst="rect">
            <a:avLst/>
          </a:prstGeom>
        </p:spPr>
      </p:pic>
    </p:spTree>
    <p:extLst>
      <p:ext uri="{BB962C8B-B14F-4D97-AF65-F5344CB8AC3E}">
        <p14:creationId xmlns:p14="http://schemas.microsoft.com/office/powerpoint/2010/main" val="2630768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EA1FAB-7648-9124-464C-D4FA75267E13}"/>
              </a:ext>
            </a:extLst>
          </p:cNvPr>
          <p:cNvPicPr>
            <a:picLocks noChangeAspect="1"/>
          </p:cNvPicPr>
          <p:nvPr/>
        </p:nvPicPr>
        <p:blipFill>
          <a:blip r:embed="rId2"/>
          <a:stretch>
            <a:fillRect/>
          </a:stretch>
        </p:blipFill>
        <p:spPr>
          <a:xfrm>
            <a:off x="0" y="-12739"/>
            <a:ext cx="12191999" cy="6883477"/>
          </a:xfrm>
          <a:prstGeom prst="rect">
            <a:avLst/>
          </a:prstGeom>
        </p:spPr>
      </p:pic>
    </p:spTree>
    <p:extLst>
      <p:ext uri="{BB962C8B-B14F-4D97-AF65-F5344CB8AC3E}">
        <p14:creationId xmlns:p14="http://schemas.microsoft.com/office/powerpoint/2010/main" val="2885284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5B5974-BBA9-BEE3-F653-3803879122A4}"/>
              </a:ext>
            </a:extLst>
          </p:cNvPr>
          <p:cNvSpPr txBox="1"/>
          <p:nvPr/>
        </p:nvSpPr>
        <p:spPr>
          <a:xfrm>
            <a:off x="424206" y="443060"/>
            <a:ext cx="5671794" cy="1231106"/>
          </a:xfrm>
          <a:prstGeom prst="rect">
            <a:avLst/>
          </a:prstGeom>
          <a:noFill/>
        </p:spPr>
        <p:txBody>
          <a:bodyPr wrap="square" rtlCol="0">
            <a:spAutoFit/>
          </a:bodyPr>
          <a:lstStyle/>
          <a:p>
            <a:r>
              <a:rPr lang="en-US" sz="2800" b="1" kern="100" dirty="0">
                <a:effectLst/>
                <a:latin typeface="Calibri" panose="020F0502020204030204" pitchFamily="34" charset="0"/>
                <a:ea typeface="Calibri" panose="020F0502020204030204" pitchFamily="34" charset="0"/>
                <a:cs typeface="Calibri" panose="020F0502020204030204" pitchFamily="34" charset="0"/>
              </a:rPr>
              <a:t>Which customer segments generate the highest sales?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1AEDCF70-E3EE-9A58-DF53-409884DAAA1E}"/>
              </a:ext>
            </a:extLst>
          </p:cNvPr>
          <p:cNvSpPr txBox="1"/>
          <p:nvPr/>
        </p:nvSpPr>
        <p:spPr>
          <a:xfrm>
            <a:off x="424206" y="2724346"/>
            <a:ext cx="4873658" cy="2308324"/>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The Active user segment, with a substantial sales figure of 65.75K, emerges as the primary revenue driver.</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T</a:t>
            </a:r>
            <a:r>
              <a:rPr lang="en-US" sz="1800" dirty="0">
                <a:effectLst/>
                <a:latin typeface="Calibri" panose="020F0502020204030204" pitchFamily="34" charset="0"/>
                <a:ea typeface="Calibri" panose="020F0502020204030204" pitchFamily="34" charset="0"/>
              </a:rPr>
              <a:t>he Inactive User segment, with sales amounting to 1.66K, demonstrates a notably lower level of engagement and contributions.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The Active user is more dominant in order to generate the revenue for the store.</a:t>
            </a:r>
            <a:endParaRPr lang="en-US" dirty="0"/>
          </a:p>
        </p:txBody>
      </p:sp>
      <p:pic>
        <p:nvPicPr>
          <p:cNvPr id="6" name="Picture 5">
            <a:extLst>
              <a:ext uri="{FF2B5EF4-FFF2-40B4-BE49-F238E27FC236}">
                <a16:creationId xmlns:a16="http://schemas.microsoft.com/office/drawing/2014/main" id="{6E035F92-B28B-C90B-F613-3FC31D6D19CA}"/>
              </a:ext>
            </a:extLst>
          </p:cNvPr>
          <p:cNvPicPr>
            <a:picLocks noChangeAspect="1"/>
          </p:cNvPicPr>
          <p:nvPr/>
        </p:nvPicPr>
        <p:blipFill>
          <a:blip r:embed="rId2"/>
          <a:stretch>
            <a:fillRect/>
          </a:stretch>
        </p:blipFill>
        <p:spPr>
          <a:xfrm>
            <a:off x="5794112" y="1743959"/>
            <a:ext cx="6320576" cy="3337087"/>
          </a:xfrm>
          <a:prstGeom prst="rect">
            <a:avLst/>
          </a:prstGeom>
        </p:spPr>
      </p:pic>
    </p:spTree>
    <p:extLst>
      <p:ext uri="{BB962C8B-B14F-4D97-AF65-F5344CB8AC3E}">
        <p14:creationId xmlns:p14="http://schemas.microsoft.com/office/powerpoint/2010/main" val="829308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D6D312-5B00-203E-5F4E-B29BCDA7C100}"/>
              </a:ext>
            </a:extLst>
          </p:cNvPr>
          <p:cNvSpPr txBox="1"/>
          <p:nvPr/>
        </p:nvSpPr>
        <p:spPr>
          <a:xfrm>
            <a:off x="461913" y="292231"/>
            <a:ext cx="5392132" cy="1231106"/>
          </a:xfrm>
          <a:prstGeom prst="rect">
            <a:avLst/>
          </a:prstGeom>
          <a:noFill/>
        </p:spPr>
        <p:txBody>
          <a:bodyPr wrap="square" rtlCol="0">
            <a:spAutoFit/>
          </a:bodyPr>
          <a:lstStyle/>
          <a:p>
            <a:r>
              <a:rPr lang="en-US" sz="2800" b="1" kern="100" dirty="0">
                <a:effectLst/>
                <a:latin typeface="Calibri" panose="020F0502020204030204" pitchFamily="34" charset="0"/>
                <a:ea typeface="Calibri" panose="020F0502020204030204" pitchFamily="34" charset="0"/>
                <a:cs typeface="Calibri" panose="020F0502020204030204" pitchFamily="34" charset="0"/>
              </a:rPr>
              <a:t> How does the rental revenue vary by country?</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2FF6996F-B3C5-2469-D998-1C7A1A2E3326}"/>
              </a:ext>
            </a:extLst>
          </p:cNvPr>
          <p:cNvSpPr txBox="1"/>
          <p:nvPr/>
        </p:nvSpPr>
        <p:spPr>
          <a:xfrm>
            <a:off x="443061" y="2224726"/>
            <a:ext cx="5392132"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India and China generate the maximum revenue.</a:t>
            </a: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T</a:t>
            </a:r>
            <a:r>
              <a:rPr lang="en-US" sz="1800" dirty="0">
                <a:effectLst/>
                <a:latin typeface="Calibri" panose="020F0502020204030204" pitchFamily="34" charset="0"/>
                <a:ea typeface="Calibri" panose="020F0502020204030204" pitchFamily="34" charset="0"/>
              </a:rPr>
              <a:t>he USA, Russia, Japan, and Mexico following with substantial but comparatively lower revenue.</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Countries like New Zealand and Greenland has the lowest revenue.</a:t>
            </a:r>
            <a:endParaRPr lang="en-US" dirty="0"/>
          </a:p>
        </p:txBody>
      </p:sp>
      <p:pic>
        <p:nvPicPr>
          <p:cNvPr id="6" name="Picture 5">
            <a:extLst>
              <a:ext uri="{FF2B5EF4-FFF2-40B4-BE49-F238E27FC236}">
                <a16:creationId xmlns:a16="http://schemas.microsoft.com/office/drawing/2014/main" id="{B4F05E30-3EC0-3EAA-C723-BC22AF91D129}"/>
              </a:ext>
            </a:extLst>
          </p:cNvPr>
          <p:cNvPicPr>
            <a:picLocks noChangeAspect="1"/>
          </p:cNvPicPr>
          <p:nvPr/>
        </p:nvPicPr>
        <p:blipFill>
          <a:blip r:embed="rId2"/>
          <a:stretch>
            <a:fillRect/>
          </a:stretch>
        </p:blipFill>
        <p:spPr>
          <a:xfrm>
            <a:off x="6796572" y="1866764"/>
            <a:ext cx="5395428" cy="3124471"/>
          </a:xfrm>
          <a:prstGeom prst="rect">
            <a:avLst/>
          </a:prstGeom>
        </p:spPr>
      </p:pic>
    </p:spTree>
    <p:extLst>
      <p:ext uri="{BB962C8B-B14F-4D97-AF65-F5344CB8AC3E}">
        <p14:creationId xmlns:p14="http://schemas.microsoft.com/office/powerpoint/2010/main" val="142602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72ABA-C1D3-E166-54BC-DC6731735E64}"/>
              </a:ext>
            </a:extLst>
          </p:cNvPr>
          <p:cNvSpPr txBox="1"/>
          <p:nvPr/>
        </p:nvSpPr>
        <p:spPr>
          <a:xfrm>
            <a:off x="282804" y="301658"/>
            <a:ext cx="6504495" cy="1231106"/>
          </a:xfrm>
          <a:prstGeom prst="rect">
            <a:avLst/>
          </a:prstGeom>
          <a:noFill/>
        </p:spPr>
        <p:txBody>
          <a:bodyPr wrap="square" rtlCol="0">
            <a:spAutoFit/>
          </a:bodyPr>
          <a:lstStyle/>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b="1" kern="100" dirty="0">
                <a:effectLst/>
                <a:latin typeface="Calibri" panose="020F0502020204030204" pitchFamily="34" charset="0"/>
                <a:ea typeface="Calibri" panose="020F0502020204030204" pitchFamily="34" charset="0"/>
                <a:cs typeface="Calibri" panose="020F0502020204030204" pitchFamily="34" charset="0"/>
              </a:rPr>
              <a:t>What is the distribution of customers across different cities?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FE937E2D-90DC-40F8-28ED-6384DD4D2659}"/>
              </a:ext>
            </a:extLst>
          </p:cNvPr>
          <p:cNvSpPr txBox="1"/>
          <p:nvPr/>
        </p:nvSpPr>
        <p:spPr>
          <a:xfrm>
            <a:off x="282805" y="2366128"/>
            <a:ext cx="5439266" cy="2862322"/>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Aurora and London Have two- two Customers, . These cities may offer unique attractions, higher population densities, or stronger business opportunities that draw more patrons</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A</a:t>
            </a:r>
            <a:r>
              <a:rPr lang="en-US" sz="1800" dirty="0">
                <a:effectLst/>
                <a:latin typeface="Calibri" panose="020F0502020204030204" pitchFamily="34" charset="0"/>
                <a:ea typeface="Calibri" panose="020F0502020204030204" pitchFamily="34" charset="0"/>
              </a:rPr>
              <a:t>ll other cities have only one customer ,  It could be due to geographical constraints, limited market presence, or simply a lesser customer base in those areas.</a:t>
            </a:r>
            <a:endParaRPr lang="en-US" dirty="0"/>
          </a:p>
        </p:txBody>
      </p:sp>
      <p:pic>
        <p:nvPicPr>
          <p:cNvPr id="4" name="Picture 3">
            <a:extLst>
              <a:ext uri="{FF2B5EF4-FFF2-40B4-BE49-F238E27FC236}">
                <a16:creationId xmlns:a16="http://schemas.microsoft.com/office/drawing/2014/main" id="{E622AE78-DF6F-5E34-48E2-320C70E09C76}"/>
              </a:ext>
            </a:extLst>
          </p:cNvPr>
          <p:cNvPicPr>
            <a:picLocks noChangeAspect="1"/>
          </p:cNvPicPr>
          <p:nvPr/>
        </p:nvPicPr>
        <p:blipFill>
          <a:blip r:embed="rId2"/>
          <a:stretch>
            <a:fillRect/>
          </a:stretch>
        </p:blipFill>
        <p:spPr>
          <a:xfrm>
            <a:off x="5959350" y="2045616"/>
            <a:ext cx="6181920" cy="3182834"/>
          </a:xfrm>
          <a:prstGeom prst="rect">
            <a:avLst/>
          </a:prstGeom>
        </p:spPr>
      </p:pic>
    </p:spTree>
    <p:extLst>
      <p:ext uri="{BB962C8B-B14F-4D97-AF65-F5344CB8AC3E}">
        <p14:creationId xmlns:p14="http://schemas.microsoft.com/office/powerpoint/2010/main" val="1603478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E04D1F-2959-F484-919E-FA9B61094262}"/>
              </a:ext>
            </a:extLst>
          </p:cNvPr>
          <p:cNvPicPr>
            <a:picLocks noChangeAspect="1"/>
          </p:cNvPicPr>
          <p:nvPr/>
        </p:nvPicPr>
        <p:blipFill>
          <a:blip r:embed="rId2"/>
          <a:stretch>
            <a:fillRect/>
          </a:stretch>
        </p:blipFill>
        <p:spPr>
          <a:xfrm>
            <a:off x="6221691" y="2215299"/>
            <a:ext cx="5970309" cy="2894029"/>
          </a:xfrm>
          <a:prstGeom prst="rect">
            <a:avLst/>
          </a:prstGeom>
        </p:spPr>
      </p:pic>
      <p:sp>
        <p:nvSpPr>
          <p:cNvPr id="5" name="TextBox 4">
            <a:extLst>
              <a:ext uri="{FF2B5EF4-FFF2-40B4-BE49-F238E27FC236}">
                <a16:creationId xmlns:a16="http://schemas.microsoft.com/office/drawing/2014/main" id="{1D121785-881F-4F3F-62B1-87970F218542}"/>
              </a:ext>
            </a:extLst>
          </p:cNvPr>
          <p:cNvSpPr txBox="1"/>
          <p:nvPr/>
        </p:nvSpPr>
        <p:spPr>
          <a:xfrm>
            <a:off x="424206" y="504745"/>
            <a:ext cx="4534292" cy="954107"/>
          </a:xfrm>
          <a:prstGeom prst="rect">
            <a:avLst/>
          </a:prstGeom>
          <a:noFill/>
        </p:spPr>
        <p:txBody>
          <a:bodyPr wrap="square" rtlCol="0">
            <a:spAutoFit/>
          </a:bodyPr>
          <a:lstStyle/>
          <a:p>
            <a:r>
              <a:rPr lang="en-US" sz="2800" b="1" dirty="0"/>
              <a:t>Analysis for the Number of rentals by the age category.</a:t>
            </a:r>
          </a:p>
        </p:txBody>
      </p:sp>
      <p:sp>
        <p:nvSpPr>
          <p:cNvPr id="6" name="TextBox 5">
            <a:extLst>
              <a:ext uri="{FF2B5EF4-FFF2-40B4-BE49-F238E27FC236}">
                <a16:creationId xmlns:a16="http://schemas.microsoft.com/office/drawing/2014/main" id="{97384203-805E-061C-C8C5-53E9887BB85A}"/>
              </a:ext>
            </a:extLst>
          </p:cNvPr>
          <p:cNvSpPr txBox="1"/>
          <p:nvPr/>
        </p:nvSpPr>
        <p:spPr>
          <a:xfrm>
            <a:off x="424206" y="3148553"/>
            <a:ext cx="4421171"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T</a:t>
            </a:r>
            <a:r>
              <a:rPr lang="en-US" sz="1800" dirty="0">
                <a:effectLst/>
                <a:latin typeface="Calibri" panose="020F0502020204030204" pitchFamily="34" charset="0"/>
                <a:ea typeface="Calibri" panose="020F0502020204030204" pitchFamily="34" charset="0"/>
              </a:rPr>
              <a:t>he significant number of rentals for individuals aged 18 years and above.</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The 3.6K rentals for people under 13 years old indicate a notable presence of children as customers.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The All Age Group category people has the lowest number of rentals as compared to the other Category.</a:t>
            </a:r>
          </a:p>
          <a:p>
            <a:r>
              <a:rPr lang="en-US" dirty="0">
                <a:latin typeface="Calibri" panose="020F0502020204030204" pitchFamily="34" charset="0"/>
                <a:ea typeface="Calibri" panose="020F0502020204030204" pitchFamily="34" charset="0"/>
              </a:rPr>
              <a:t> </a:t>
            </a:r>
          </a:p>
        </p:txBody>
      </p:sp>
    </p:spTree>
    <p:extLst>
      <p:ext uri="{BB962C8B-B14F-4D97-AF65-F5344CB8AC3E}">
        <p14:creationId xmlns:p14="http://schemas.microsoft.com/office/powerpoint/2010/main" val="4134431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{53306908-6271-4FEB-A0AF-612C82106533}tf03457452</Template>
  <TotalTime>469</TotalTime>
  <Words>2520</Words>
  <Application>Microsoft Office PowerPoint</Application>
  <PresentationFormat>Widescreen</PresentationFormat>
  <Paragraphs>154</Paragraphs>
  <Slides>43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Arial Rounded MT Bold</vt:lpstr>
      <vt:lpstr>Calibri</vt:lpstr>
      <vt:lpstr>Calibri Light</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GAUTAM</dc:creator>
  <cp:lastModifiedBy>VISHAL GAUTAM</cp:lastModifiedBy>
  <cp:revision>13</cp:revision>
  <dcterms:created xsi:type="dcterms:W3CDTF">2023-11-06T18:59:04Z</dcterms:created>
  <dcterms:modified xsi:type="dcterms:W3CDTF">2023-11-08T16:24:27Z</dcterms:modified>
</cp:coreProperties>
</file>